
<file path=[Content_Types].xml><?xml version="1.0" encoding="utf-8"?>
<Types xmlns="http://schemas.openxmlformats.org/package/2006/content-types">
  <Override PartName="/ppt/notesSlides/notesSlide2.xml" ContentType="application/vnd.openxmlformats-officedocument.presentationml.notesSlide+xml"/>
  <Override PartName="/ppt/notesSlides/notesSlide14.xml" ContentType="application/vnd.openxmlformats-officedocument.presentationml.notesSlide+xml"/>
  <Default Extension="xls" ContentType="application/vnd.ms-excel"/>
  <Override PartName="/ppt/theme/theme2.xml" ContentType="application/vnd.openxmlformats-officedocument.theme+xml"/>
  <Override PartName="/ppt/notesSlides/notesSlide11.xml" ContentType="application/vnd.openxmlformats-officedocument.presentationml.notesSlide+xml"/>
  <Override PartName="/ppt/slides/slide2.xml" ContentType="application/vnd.openxmlformats-officedocument.presentationml.slide+xml"/>
  <Override PartName="/docProps/app.xml" ContentType="application/vnd.openxmlformats-officedocument.extended-properties+xml"/>
  <Override PartName="/ppt/notesSlides/notesSlide9.xml" ContentType="application/vnd.openxmlformats-officedocument.presentationml.notesSlide+xml"/>
  <Override PartName="/ppt/slides/slide11.xml" ContentType="application/vnd.openxmlformats-officedocument.presentationml.slide+xml"/>
  <Override PartName="/ppt/slides/slide18.xml" ContentType="application/vnd.openxmlformats-officedocument.presentationml.slide+xml"/>
  <Override PartName="/ppt/theme/theme3.xml" ContentType="application/vnd.openxmlformats-officedocument.theme+xml"/>
  <Override PartName="/ppt/notesSlides/notesSlide16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3.xml" ContentType="application/vnd.openxmlformats-officedocument.presentationml.notesSlide+xml"/>
  <Override PartName="/ppt/embeddings/oleObject2.bin" ContentType="application/vnd.openxmlformats-officedocument.oleObject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Default Extension="xml" ContentType="application/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Override PartName="/ppt/notesSlides/notesSlide7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4.xml" ContentType="application/vnd.openxmlformats-officedocument.presentationml.notesSlide+xml"/>
  <Override PartName="/ppt/handoutMasters/handoutMaster1.xml" ContentType="application/vnd.openxmlformats-officedocument.presentationml.handoutMaster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embeddings/oleObject1.bin" ContentType="application/vnd.openxmlformats-officedocument.oleObject"/>
  <Override PartName="/ppt/notesSlides/notesSlide1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17.xml" ContentType="application/vnd.openxmlformats-officedocument.presentationml.slide+xml"/>
  <Override PartName="/ppt/embeddings/oleObject3.bin" ContentType="application/vnd.openxmlformats-officedocument.oleObject"/>
  <Override PartName="/ppt/slideLayouts/slideLayout4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2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theme/theme1.xml" ContentType="application/vnd.openxmlformats-officedocument.theme+xml"/>
  <Override PartName="/ppt/slideLayouts/slideLayout6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Default Extension="jpeg" ContentType="image/jpeg"/>
  <Default Extension="vml" ContentType="application/vnd.openxmlformats-officedocument.vmlDrawing"/>
  <Override PartName="/ppt/notesSlides/notesSlide18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ppt/slides/slide8.xml" ContentType="application/vnd.openxmlformats-officedocument.presentationml.slide+xml"/>
  <Override PartName="/ppt/slides/slide15.xml" ContentType="application/vnd.openxmlformats-officedocument.presentationml.slide+xml"/>
  <Default Extension="bin" ContentType="application/vnd.openxmlformats-officedocument.presentationml.printerSettings"/>
  <Override PartName="/ppt/notesSlides/notesSlide10.xml" ContentType="application/vnd.openxmlformats-officedocument.presentationml.notesSlide+xml"/>
  <Default Extension="rels" ContentType="application/vnd.openxmlformats-package.relationships+xml"/>
  <Override PartName="/ppt/slides/slide9.xml" ContentType="application/vnd.openxmlformats-officedocument.presentationml.slide+xml"/>
  <Override PartName="/ppt/slides/slide6.xml" ContentType="application/vnd.openxmlformats-officedocument.presentationml.slide+xml"/>
  <Override PartName="/ppt/slides/slide16.xml" ContentType="application/vnd.openxmlformats-officedocument.presentationml.slide+xml"/>
  <Default Extension="gif" ContentType="image/gif"/>
  <Override PartName="/ppt/slides/slide1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SpecialPlsOnTitleSld="0" strictFirstAndLastChars="0" saveSubsetFonts="1">
  <p:sldMasterIdLst>
    <p:sldMasterId id="2147483650" r:id="rId1"/>
  </p:sldMasterIdLst>
  <p:notesMasterIdLst>
    <p:notesMasterId r:id="rId21"/>
  </p:notesMasterIdLst>
  <p:handoutMasterIdLst>
    <p:handoutMasterId r:id="rId22"/>
  </p:handoutMasterIdLst>
  <p:sldIdLst>
    <p:sldId id="877" r:id="rId2"/>
    <p:sldId id="1059" r:id="rId3"/>
    <p:sldId id="1060" r:id="rId4"/>
    <p:sldId id="1054" r:id="rId5"/>
    <p:sldId id="1051" r:id="rId6"/>
    <p:sldId id="1044" r:id="rId7"/>
    <p:sldId id="1045" r:id="rId8"/>
    <p:sldId id="1046" r:id="rId9"/>
    <p:sldId id="1047" r:id="rId10"/>
    <p:sldId id="1048" r:id="rId11"/>
    <p:sldId id="1049" r:id="rId12"/>
    <p:sldId id="938" r:id="rId13"/>
    <p:sldId id="1058" r:id="rId14"/>
    <p:sldId id="1055" r:id="rId15"/>
    <p:sldId id="1056" r:id="rId16"/>
    <p:sldId id="1057" r:id="rId17"/>
    <p:sldId id="1052" r:id="rId18"/>
    <p:sldId id="1053" r:id="rId19"/>
    <p:sldId id="876" r:id="rId20"/>
  </p:sldIdLst>
  <p:sldSz cx="9144000" cy="6858000" type="screen4x3"/>
  <p:notesSz cx="6858000" cy="9144000"/>
  <p:defaultTextStyle>
    <a:defPPr>
      <a:defRPr lang="fr-FR"/>
    </a:defPPr>
    <a:lvl1pPr algn="ctr" rtl="0" eaLnBrk="0" fontAlgn="base" hangingPunct="0">
      <a:spcBef>
        <a:spcPct val="50000"/>
      </a:spcBef>
      <a:spcAft>
        <a:spcPct val="0"/>
      </a:spcAft>
      <a:defRPr sz="1200" kern="1200">
        <a:solidFill>
          <a:srgbClr val="120C80"/>
        </a:solidFill>
        <a:latin typeface="Arial" charset="0"/>
        <a:ea typeface="+mn-ea"/>
        <a:cs typeface="Arial" charset="0"/>
      </a:defRPr>
    </a:lvl1pPr>
    <a:lvl2pPr marL="457200" algn="ctr" rtl="0" eaLnBrk="0" fontAlgn="base" hangingPunct="0">
      <a:spcBef>
        <a:spcPct val="50000"/>
      </a:spcBef>
      <a:spcAft>
        <a:spcPct val="0"/>
      </a:spcAft>
      <a:defRPr sz="1200" kern="1200">
        <a:solidFill>
          <a:srgbClr val="120C80"/>
        </a:solidFill>
        <a:latin typeface="Arial" charset="0"/>
        <a:ea typeface="+mn-ea"/>
        <a:cs typeface="Arial" charset="0"/>
      </a:defRPr>
    </a:lvl2pPr>
    <a:lvl3pPr marL="914400" algn="ctr" rtl="0" eaLnBrk="0" fontAlgn="base" hangingPunct="0">
      <a:spcBef>
        <a:spcPct val="50000"/>
      </a:spcBef>
      <a:spcAft>
        <a:spcPct val="0"/>
      </a:spcAft>
      <a:defRPr sz="1200" kern="1200">
        <a:solidFill>
          <a:srgbClr val="120C80"/>
        </a:solidFill>
        <a:latin typeface="Arial" charset="0"/>
        <a:ea typeface="+mn-ea"/>
        <a:cs typeface="Arial" charset="0"/>
      </a:defRPr>
    </a:lvl3pPr>
    <a:lvl4pPr marL="1371600" algn="ctr" rtl="0" eaLnBrk="0" fontAlgn="base" hangingPunct="0">
      <a:spcBef>
        <a:spcPct val="50000"/>
      </a:spcBef>
      <a:spcAft>
        <a:spcPct val="0"/>
      </a:spcAft>
      <a:defRPr sz="1200" kern="1200">
        <a:solidFill>
          <a:srgbClr val="120C80"/>
        </a:solidFill>
        <a:latin typeface="Arial" charset="0"/>
        <a:ea typeface="+mn-ea"/>
        <a:cs typeface="Arial" charset="0"/>
      </a:defRPr>
    </a:lvl4pPr>
    <a:lvl5pPr marL="1828800" algn="ctr" rtl="0" eaLnBrk="0" fontAlgn="base" hangingPunct="0">
      <a:spcBef>
        <a:spcPct val="50000"/>
      </a:spcBef>
      <a:spcAft>
        <a:spcPct val="0"/>
      </a:spcAft>
      <a:defRPr sz="1200" kern="1200">
        <a:solidFill>
          <a:srgbClr val="120C80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rgbClr val="120C80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1200" kern="1200">
        <a:solidFill>
          <a:srgbClr val="120C80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1200" kern="1200">
        <a:solidFill>
          <a:srgbClr val="120C80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1200" kern="1200">
        <a:solidFill>
          <a:srgbClr val="120C80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000066"/>
    <a:srgbClr val="FFCC99"/>
    <a:srgbClr val="FFFFCC"/>
    <a:srgbClr val="FF0000"/>
    <a:srgbClr val="D0AE00"/>
    <a:srgbClr val="00FFCC"/>
    <a:srgbClr val="CCECFF"/>
    <a:srgbClr val="CCFFFF"/>
    <a:srgbClr val="0099CC"/>
    <a:srgbClr val="66CC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>
    <p:restoredLeft sz="9756" autoAdjust="0"/>
    <p:restoredTop sz="73935" autoAdjust="0"/>
  </p:normalViewPr>
  <p:slideViewPr>
    <p:cSldViewPr snapToGrid="0">
      <p:cViewPr varScale="1">
        <p:scale>
          <a:sx n="109" d="100"/>
          <a:sy n="109" d="100"/>
        </p:scale>
        <p:origin x="-2728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414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7" Type="http://schemas.openxmlformats.org/officeDocument/2006/relationships/slide" Target="slides/slide6.xml"/><Relationship Id="rId1" Type="http://schemas.openxmlformats.org/officeDocument/2006/relationships/slideMaster" Target="slideMasters/slide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0" Type="http://schemas.openxmlformats.org/officeDocument/2006/relationships/slide" Target="slides/slide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9" Type="http://schemas.openxmlformats.org/officeDocument/2006/relationships/slide" Target="slides/slide8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7" Type="http://schemas.openxmlformats.org/officeDocument/2006/relationships/tableStyles" Target="tableStyles.xml"/><Relationship Id="rId14" Type="http://schemas.openxmlformats.org/officeDocument/2006/relationships/slide" Target="slides/slide13.xml"/><Relationship Id="rId23" Type="http://schemas.openxmlformats.org/officeDocument/2006/relationships/printerSettings" Target="printerSettings/printerSettings1.bin"/><Relationship Id="rId4" Type="http://schemas.openxmlformats.org/officeDocument/2006/relationships/slide" Target="slides/slide3.xml"/><Relationship Id="rId26" Type="http://schemas.openxmlformats.org/officeDocument/2006/relationships/theme" Target="theme/theme1.xml"/><Relationship Id="rId11" Type="http://schemas.openxmlformats.org/officeDocument/2006/relationships/slide" Target="slides/slide10.xml"/><Relationship Id="rId6" Type="http://schemas.openxmlformats.org/officeDocument/2006/relationships/slide" Target="slides/slide5.xml"/><Relationship Id="rId16" Type="http://schemas.openxmlformats.org/officeDocument/2006/relationships/slide" Target="slides/slide1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2" Type="http://schemas.openxmlformats.org/officeDocument/2006/relationships/handoutMaster" Target="handoutMasters/handoutMaster1.xml"/><Relationship Id="rId21" Type="http://schemas.openxmlformats.org/officeDocument/2006/relationships/notesMaster" Target="notesMasters/notesMaster1.xml"/><Relationship Id="rId2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b="1" smtClean="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b="1" smtClean="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fld id="{913D3527-34E5-4476-A5B8-075217C7BFB2}" type="datetime1">
              <a:rPr lang="en-US"/>
              <a:pPr>
                <a:defRPr/>
              </a:pPr>
              <a:t>22/02/09</a:t>
            </a:fld>
            <a:endParaRPr lang="fr-FR"/>
          </a:p>
        </p:txBody>
      </p:sp>
      <p:sp>
        <p:nvSpPr>
          <p:cNvPr id="809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b="1" smtClean="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09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b="1" smtClean="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fld id="{DD48992D-09A3-4258-8BFE-43B03FDDA990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mtClean="0">
                <a:solidFill>
                  <a:schemeClr val="tx1"/>
                </a:solidFill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mtClean="0">
                <a:solidFill>
                  <a:schemeClr val="tx1"/>
                </a:solidFill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fld id="{15C6BA7A-8D96-45B9-AB0A-A787FE6F0667}" type="datetime1">
              <a:rPr lang="en-US"/>
              <a:pPr>
                <a:defRPr/>
              </a:pPr>
              <a:t>22/02/09</a:t>
            </a:fld>
            <a:endParaRPr lang="fr-FR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mtClean="0">
                <a:solidFill>
                  <a:schemeClr val="tx1"/>
                </a:solidFill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mtClean="0">
                <a:solidFill>
                  <a:schemeClr val="tx1"/>
                </a:solidFill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fld id="{C7D04028-6C49-4978-A226-FF16DE0B37C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Loose_coupling" TargetMode="External"/><Relationship Id="rId4" Type="http://schemas.openxmlformats.org/officeDocument/2006/relationships/hyperlink" Target="http://en.wikipedia.org/wiki/Granularity" TargetMode="External"/><Relationship Id="rId10" Type="http://schemas.openxmlformats.org/officeDocument/2006/relationships/hyperlink" Target="http://en.wikipedia.org/wiki/Service_discovery" TargetMode="External"/><Relationship Id="rId5" Type="http://schemas.openxmlformats.org/officeDocument/2006/relationships/hyperlink" Target="http://en.wikipedia.org/wiki/Modularity_(programming)" TargetMode="External"/><Relationship Id="rId7" Type="http://schemas.openxmlformats.org/officeDocument/2006/relationships/hyperlink" Target="http://en.wikipedia.org/wiki/Encapsulation" TargetMode="External"/><Relationship Id="rId11" Type="http://schemas.openxmlformats.org/officeDocument/2006/relationships/hyperlink" Target="http://en.wikipedia.org/wiki/Service-oriented_architecture%23cite_note-6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Relationship Id="rId9" Type="http://schemas.openxmlformats.org/officeDocument/2006/relationships/hyperlink" Target="http://en.wikipedia.org/wiki/Service-oriented_architecture%23Service_contract" TargetMode="External"/><Relationship Id="rId3" Type="http://schemas.openxmlformats.org/officeDocument/2006/relationships/hyperlink" Target="http://en.wikipedia.org/wiki/Service-oriented_architecture%23cite_note-5" TargetMode="External"/><Relationship Id="rId6" Type="http://schemas.openxmlformats.org/officeDocument/2006/relationships/hyperlink" Target="http://en.wikipedia.org/wiki/Interoperability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49905F-F955-4469-BE41-CEB0EDFF734A}" type="slidenum">
              <a:rPr lang="fr-FR">
                <a:cs typeface="Arial" charset="0"/>
              </a:rPr>
              <a:pPr/>
              <a:t>1</a:t>
            </a:fld>
            <a:endParaRPr lang="fr-FR">
              <a:cs typeface="Arial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D04028-6C49-4978-A226-FF16DE0B37CD}" type="slidenum">
              <a:rPr lang="fr-FR" smtClean="0"/>
              <a:pPr>
                <a:defRPr/>
              </a:pPr>
              <a:t>11</a:t>
            </a:fld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143D90-9CF9-4001-9500-E12FC29DA343}" type="slidenum">
              <a:rPr lang="fr-FR">
                <a:cs typeface="Arial" charset="0"/>
              </a:rPr>
              <a:pPr/>
              <a:t>12</a:t>
            </a:fld>
            <a:endParaRPr lang="fr-FR">
              <a:cs typeface="Arial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6762" cy="3432175"/>
          </a:xfrm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4988"/>
            <a:ext cx="5026025" cy="4114800"/>
          </a:xfrm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D04028-6C49-4978-A226-FF16DE0B37CD}" type="slidenum">
              <a:rPr lang="fr-FR" smtClean="0"/>
              <a:pPr>
                <a:defRPr/>
              </a:pPr>
              <a:t>13</a:t>
            </a:fld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PTQ</a:t>
            </a:r>
          </a:p>
          <a:p>
            <a:endParaRPr lang="en-US" smtClean="0"/>
          </a:p>
          <a:p>
            <a:r>
              <a:rPr lang="en-US" smtClean="0"/>
              <a:t>Customers can also integrate and manage their multiCAD data in V6 using Designer Central applications.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7413"/>
          </a:xfrm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88" y="4341813"/>
            <a:ext cx="5483225" cy="4583112"/>
          </a:xfrm>
          <a:noFill/>
          <a:ln/>
        </p:spPr>
        <p:txBody>
          <a:bodyPr/>
          <a:lstStyle/>
          <a:p>
            <a:r>
              <a:rPr lang="en-US" dirty="0" smtClean="0"/>
              <a:t>This list is by no means exhaustive, and many more will be added.</a:t>
            </a:r>
          </a:p>
          <a:p>
            <a:r>
              <a:rPr lang="en-US" dirty="0" smtClean="0"/>
              <a:t>Often it is difficult to find all the right information spread across many guides to solve a particular use case.</a:t>
            </a:r>
          </a:p>
          <a:p>
            <a:endParaRPr lang="en-US" dirty="0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D04028-6C49-4978-A226-FF16DE0B37CD}" type="slidenum">
              <a:rPr lang="fr-FR" smtClean="0"/>
              <a:pPr>
                <a:defRPr/>
              </a:pPr>
              <a:t>16</a:t>
            </a:fld>
            <a:endParaRPr lang="fr-F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BBC7C5-87D7-4E77-93F8-08BD77537583}" type="slidenum">
              <a:rPr lang="fr-FR">
                <a:cs typeface="Arial" charset="0"/>
              </a:rPr>
              <a:pPr/>
              <a:t>17</a:t>
            </a:fld>
            <a:endParaRPr lang="fr-FR">
              <a:cs typeface="Arial" charset="0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  <a:p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5FBABE-39D6-41B7-8F0D-196E53C606F0}" type="slidenum">
              <a:rPr lang="fr-FR">
                <a:cs typeface="Arial" charset="0"/>
              </a:rPr>
              <a:pPr/>
              <a:t>18</a:t>
            </a:fld>
            <a:endParaRPr lang="fr-FR">
              <a:cs typeface="Arial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A9AFFA-5FB6-4499-BAA1-027BA24D29DF}" type="slidenum">
              <a:rPr lang="fr-FR">
                <a:cs typeface="Arial" charset="0"/>
              </a:rPr>
              <a:pPr/>
              <a:t>19</a:t>
            </a:fld>
            <a:endParaRPr lang="fr-FR">
              <a:cs typeface="Arial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rtl="0">
              <a:buFontTx/>
              <a:buNone/>
            </a:pPr>
            <a:endParaRPr lang="en-US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0" y="1"/>
            <a:ext cx="1533" cy="250233"/>
          </a:xfrm>
        </p:spPr>
        <p:txBody>
          <a:bodyPr/>
          <a:lstStyle/>
          <a:p>
            <a:pPr>
              <a:defRPr/>
            </a:pPr>
            <a:fld id="{9EC2F4A7-23DD-914D-B6B7-44A6E13841B4}" type="slidenum">
              <a:rPr lang="fr-FR" smtClean="0"/>
              <a:pPr>
                <a:defRPr/>
              </a:pPr>
              <a:t>2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84D37A-8992-46D4-A257-1E3476C83E9F}" type="slidenum">
              <a:rPr lang="fr-FR">
                <a:cs typeface="Arial" charset="0"/>
              </a:rPr>
              <a:pPr/>
              <a:t>4</a:t>
            </a:fld>
            <a:endParaRPr lang="fr-FR">
              <a:cs typeface="Arial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  <a:p>
            <a:endParaRPr lang="en-US" smtClean="0"/>
          </a:p>
        </p:txBody>
      </p:sp>
      <p:sp>
        <p:nvSpPr>
          <p:cNvPr id="23557" name="Footer Placeholder 6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fr-FR">
                <a:cs typeface="Arial" charset="0"/>
              </a:rPr>
              <a:t>Dassault System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fr-FR" smtClean="0"/>
              <a:t>IDE </a:t>
            </a:r>
            <a:r>
              <a:rPr lang="en-US" smtClean="0"/>
              <a:t>Integrated</a:t>
            </a:r>
            <a:r>
              <a:rPr lang="fr-FR" smtClean="0"/>
              <a:t> </a:t>
            </a:r>
            <a:r>
              <a:rPr lang="en-US" smtClean="0"/>
              <a:t>Development</a:t>
            </a:r>
            <a:r>
              <a:rPr lang="fr-FR" smtClean="0"/>
              <a:t> </a:t>
            </a:r>
            <a:r>
              <a:rPr lang="en-US" smtClean="0"/>
              <a:t>Environment</a:t>
            </a:r>
          </a:p>
        </p:txBody>
      </p:sp>
      <p:sp>
        <p:nvSpPr>
          <p:cNvPr id="24580" name="Footer Placeholder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fr-FR">
                <a:cs typeface="Arial" charset="0"/>
              </a:rPr>
              <a:t>Dassault System</a:t>
            </a:r>
          </a:p>
        </p:txBody>
      </p:sp>
      <p:sp>
        <p:nvSpPr>
          <p:cNvPr id="24581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93372A-5EDB-4330-BDA0-05A6E0DC9D3E}" type="slidenum">
              <a:rPr lang="fr-FR">
                <a:cs typeface="Arial" charset="0"/>
              </a:rPr>
              <a:pPr/>
              <a:t>5</a:t>
            </a:fld>
            <a:endParaRPr lang="fr-FR">
              <a:cs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b="1" dirty="0" smtClean="0"/>
              <a:t>Principles</a:t>
            </a:r>
          </a:p>
          <a:p>
            <a:pPr>
              <a:defRPr/>
            </a:pPr>
            <a:r>
              <a:rPr lang="en-US" dirty="0" smtClean="0"/>
              <a:t>The following </a:t>
            </a:r>
            <a:r>
              <a:rPr lang="en-US" b="1" dirty="0" smtClean="0"/>
              <a:t>guiding principles</a:t>
            </a:r>
            <a:r>
              <a:rPr lang="en-US" dirty="0" smtClean="0"/>
              <a:t> define the ground rules for development, maintenance, and usage of the SOA:</a:t>
            </a:r>
            <a:r>
              <a:rPr lang="en-US" baseline="30000" dirty="0" smtClean="0">
                <a:hlinkClick r:id="rId3"/>
              </a:rPr>
              <a:t>[6]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Reuse, </a:t>
            </a:r>
            <a:r>
              <a:rPr lang="en-US" dirty="0" smtClean="0">
                <a:hlinkClick r:id="rId4" tooltip="Granularity"/>
              </a:rPr>
              <a:t>granularity</a:t>
            </a:r>
            <a:r>
              <a:rPr lang="en-US" dirty="0" smtClean="0"/>
              <a:t>, </a:t>
            </a:r>
            <a:r>
              <a:rPr lang="en-US" dirty="0" smtClean="0">
                <a:hlinkClick r:id="rId5" tooltip="Modularity (programming)"/>
              </a:rPr>
              <a:t>modularity</a:t>
            </a:r>
            <a:r>
              <a:rPr lang="en-US" dirty="0" smtClean="0"/>
              <a:t>, </a:t>
            </a:r>
            <a:r>
              <a:rPr lang="en-US" dirty="0" err="1" smtClean="0"/>
              <a:t>composability</a:t>
            </a:r>
            <a:r>
              <a:rPr lang="en-US" dirty="0" smtClean="0"/>
              <a:t>, componentization, portability, and </a:t>
            </a:r>
            <a:r>
              <a:rPr lang="en-US" dirty="0" smtClean="0">
                <a:hlinkClick r:id="rId6" tooltip="Interoperability"/>
              </a:rPr>
              <a:t>interoperability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Standards compliance (both common and industry-specific)</a:t>
            </a:r>
          </a:p>
          <a:p>
            <a:pPr>
              <a:defRPr/>
            </a:pPr>
            <a:r>
              <a:rPr lang="en-US" dirty="0" smtClean="0"/>
              <a:t>Services identification and categorization, provisioning and delivery, and monitoring and tracking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The following </a:t>
            </a:r>
            <a:r>
              <a:rPr lang="en-US" b="1" dirty="0" smtClean="0"/>
              <a:t>specific architectural principles</a:t>
            </a:r>
            <a:r>
              <a:rPr lang="en-US" dirty="0" smtClean="0"/>
              <a:t> for design and service definition focus on specific themes that influence the intrinsic </a:t>
            </a:r>
            <a:r>
              <a:rPr lang="en-US" dirty="0" err="1" smtClean="0"/>
              <a:t>behaviour</a:t>
            </a:r>
            <a:r>
              <a:rPr lang="en-US" dirty="0" smtClean="0"/>
              <a:t> of a system and the style of its design:</a:t>
            </a:r>
          </a:p>
          <a:p>
            <a:pPr>
              <a:defRPr/>
            </a:pPr>
            <a:r>
              <a:rPr lang="en-US" b="1" dirty="0" smtClean="0"/>
              <a:t>Service </a:t>
            </a:r>
            <a:r>
              <a:rPr lang="en-US" b="1" dirty="0" smtClean="0">
                <a:hlinkClick r:id="rId7" tooltip="Encapsulation"/>
              </a:rPr>
              <a:t>encapsulation</a:t>
            </a:r>
            <a:r>
              <a:rPr lang="en-US" dirty="0" smtClean="0"/>
              <a:t> - Many web-services are consolidated to be used under the SOA Architecture. Often such services have not been planned to be under SOA.</a:t>
            </a:r>
          </a:p>
          <a:p>
            <a:pPr>
              <a:defRPr/>
            </a:pPr>
            <a:r>
              <a:rPr lang="en-US" b="1" dirty="0" smtClean="0"/>
              <a:t>Service </a:t>
            </a:r>
            <a:r>
              <a:rPr lang="en-US" b="1" dirty="0" smtClean="0">
                <a:hlinkClick r:id="rId8" tooltip="Loose coupling"/>
              </a:rPr>
              <a:t>loose coupling</a:t>
            </a:r>
            <a:r>
              <a:rPr lang="en-US" dirty="0" smtClean="0"/>
              <a:t> - Services maintain a relationship that minimizes dependencies and only requires that they maintain an awareness of each other</a:t>
            </a:r>
          </a:p>
          <a:p>
            <a:pPr>
              <a:defRPr/>
            </a:pPr>
            <a:r>
              <a:rPr lang="en-US" b="1" dirty="0" smtClean="0">
                <a:hlinkClick r:id="rId9"/>
              </a:rPr>
              <a:t>Service contract</a:t>
            </a:r>
            <a:r>
              <a:rPr lang="en-US" dirty="0" smtClean="0"/>
              <a:t> - Services adhere to a communications agreement, as defined collectively by one or more service description documents</a:t>
            </a:r>
          </a:p>
          <a:p>
            <a:pPr>
              <a:defRPr/>
            </a:pPr>
            <a:r>
              <a:rPr lang="en-US" b="1" dirty="0" smtClean="0"/>
              <a:t>Service abstraction</a:t>
            </a:r>
            <a:r>
              <a:rPr lang="en-US" dirty="0" smtClean="0"/>
              <a:t> - Beyond what is described in the service contract, services hide logic from the outside world</a:t>
            </a:r>
          </a:p>
          <a:p>
            <a:pPr>
              <a:defRPr/>
            </a:pPr>
            <a:r>
              <a:rPr lang="en-US" b="1" dirty="0" smtClean="0"/>
              <a:t>Service reusability</a:t>
            </a:r>
            <a:r>
              <a:rPr lang="en-US" dirty="0" smtClean="0"/>
              <a:t> - Logic is divided into services with the intention of promoting reuse</a:t>
            </a:r>
          </a:p>
          <a:p>
            <a:pPr>
              <a:defRPr/>
            </a:pPr>
            <a:r>
              <a:rPr lang="en-US" b="1" dirty="0" smtClean="0"/>
              <a:t>Service </a:t>
            </a:r>
            <a:r>
              <a:rPr lang="en-US" b="1" dirty="0" err="1" smtClean="0"/>
              <a:t>composability</a:t>
            </a:r>
            <a:r>
              <a:rPr lang="en-US" dirty="0" smtClean="0"/>
              <a:t> - Collections of services can be coordinated and assembled to form composite services</a:t>
            </a:r>
          </a:p>
          <a:p>
            <a:pPr>
              <a:defRPr/>
            </a:pPr>
            <a:r>
              <a:rPr lang="en-US" b="1" dirty="0" smtClean="0"/>
              <a:t>Service autonomy</a:t>
            </a:r>
            <a:r>
              <a:rPr lang="en-US" dirty="0" smtClean="0"/>
              <a:t> – Services have control over the logic they encapsulate</a:t>
            </a:r>
          </a:p>
          <a:p>
            <a:pPr>
              <a:defRPr/>
            </a:pPr>
            <a:r>
              <a:rPr lang="en-US" b="1" dirty="0" smtClean="0"/>
              <a:t>Service optimization</a:t>
            </a:r>
            <a:r>
              <a:rPr lang="en-US" dirty="0" smtClean="0"/>
              <a:t> – All else equal, high-quality services are generally considered preferable to low-quality ones</a:t>
            </a:r>
          </a:p>
          <a:p>
            <a:pPr>
              <a:defRPr/>
            </a:pPr>
            <a:r>
              <a:rPr lang="en-US" b="1" dirty="0" smtClean="0">
                <a:hlinkClick r:id="rId10" tooltip="Service discovery"/>
              </a:rPr>
              <a:t>Service discoverability</a:t>
            </a:r>
            <a:r>
              <a:rPr lang="en-US" dirty="0" smtClean="0"/>
              <a:t> – Services are designed to be outwardly descriptive so that they can be found and assessed via available discovery mechanisms</a:t>
            </a:r>
            <a:r>
              <a:rPr lang="en-US" baseline="30000" dirty="0" smtClean="0">
                <a:hlinkClick r:id="rId11"/>
              </a:rPr>
              <a:t>[7]</a:t>
            </a:r>
            <a:endParaRPr lang="en-US" dirty="0" smtClean="0"/>
          </a:p>
          <a:p>
            <a:pPr>
              <a:defRPr/>
            </a:pPr>
            <a:endParaRPr lang="fr-FR" dirty="0"/>
          </a:p>
        </p:txBody>
      </p:sp>
      <p:sp>
        <p:nvSpPr>
          <p:cNvPr id="25604" name="Footer Placeholder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fr-FR">
                <a:cs typeface="Arial" charset="0"/>
              </a:rPr>
              <a:t>Dassault System</a:t>
            </a:r>
          </a:p>
        </p:txBody>
      </p:sp>
      <p:sp>
        <p:nvSpPr>
          <p:cNvPr id="25605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33D09E-7411-4FFA-9000-7DCAA8BB7496}" type="slidenum">
              <a:rPr lang="fr-FR">
                <a:cs typeface="Arial" charset="0"/>
              </a:rPr>
              <a:pPr/>
              <a:t>6</a:t>
            </a:fld>
            <a:endParaRPr lang="fr-FR">
              <a:cs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endParaRPr lang="fr-FR" dirty="0"/>
          </a:p>
        </p:txBody>
      </p:sp>
      <p:sp>
        <p:nvSpPr>
          <p:cNvPr id="26628" name="Footer Placeholder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fr-FR">
                <a:cs typeface="Arial" charset="0"/>
              </a:rPr>
              <a:t>Dassault System</a:t>
            </a:r>
          </a:p>
        </p:txBody>
      </p:sp>
      <p:sp>
        <p:nvSpPr>
          <p:cNvPr id="26629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996837-CD2E-4B44-B8AD-DCFC93225898}" type="slidenum">
              <a:rPr lang="fr-FR">
                <a:cs typeface="Arial" charset="0"/>
              </a:rPr>
              <a:pPr/>
              <a:t>7</a:t>
            </a:fld>
            <a:endParaRPr lang="fr-FR">
              <a:cs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endParaRPr lang="fr-FR" dirty="0"/>
          </a:p>
        </p:txBody>
      </p:sp>
      <p:sp>
        <p:nvSpPr>
          <p:cNvPr id="27652" name="Footer Placeholder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fr-FR">
                <a:cs typeface="Arial" charset="0"/>
              </a:rPr>
              <a:t>Dassault System</a:t>
            </a:r>
          </a:p>
        </p:txBody>
      </p:sp>
      <p:sp>
        <p:nvSpPr>
          <p:cNvPr id="27653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FDAC26-3B1D-4396-A5A2-77766E0B391A}" type="slidenum">
              <a:rPr lang="fr-FR">
                <a:cs typeface="Arial" charset="0"/>
              </a:rPr>
              <a:pPr/>
              <a:t>8</a:t>
            </a:fld>
            <a:endParaRPr lang="fr-FR">
              <a:cs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endParaRPr lang="fr-FR" dirty="0"/>
          </a:p>
        </p:txBody>
      </p:sp>
      <p:sp>
        <p:nvSpPr>
          <p:cNvPr id="28676" name="Footer Placeholder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fr-FR">
                <a:cs typeface="Arial" charset="0"/>
              </a:rPr>
              <a:t>Dassault System</a:t>
            </a:r>
          </a:p>
        </p:txBody>
      </p:sp>
      <p:sp>
        <p:nvSpPr>
          <p:cNvPr id="28677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4F0EDC-D7B7-4090-ACF8-FF50F0CE122D}" type="slidenum">
              <a:rPr lang="fr-FR">
                <a:cs typeface="Arial" charset="0"/>
              </a:rPr>
              <a:pPr/>
              <a:t>9</a:t>
            </a:fld>
            <a:endParaRPr lang="fr-FR">
              <a:cs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1100" smtClean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9BE96A-E594-4997-8FEE-0E6992D7671D}" type="slidenum">
              <a:rPr lang="de-DE">
                <a:cs typeface="Arial" charset="0"/>
              </a:rPr>
              <a:pPr/>
              <a:t>10</a:t>
            </a:fld>
            <a:endParaRPr lang="de-DE"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3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couv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7657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11175" y="1736725"/>
            <a:ext cx="7772400" cy="347663"/>
          </a:xfrm>
        </p:spPr>
        <p:txBody>
          <a:bodyPr anchor="t"/>
          <a:lstStyle>
            <a:lvl1pPr algn="r">
              <a:lnSpc>
                <a:spcPct val="95000"/>
              </a:lnSpc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7658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82775" y="2078038"/>
            <a:ext cx="6400800" cy="576262"/>
          </a:xfrm>
        </p:spPr>
        <p:txBody>
          <a:bodyPr lIns="0" tIns="0" rIns="0" bIns="0" anchor="b"/>
          <a:lstStyle>
            <a:lvl1pPr marL="0" indent="0" algn="r">
              <a:lnSpc>
                <a:spcPct val="95000"/>
              </a:lnSpc>
              <a:buFontTx/>
              <a:buNone/>
              <a:defRPr sz="1600" b="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 Box 6"/>
          <p:cNvSpPr txBox="1">
            <a:spLocks noChangeArrowheads="1"/>
          </p:cNvSpPr>
          <p:nvPr userDrawn="1"/>
        </p:nvSpPr>
        <p:spPr bwMode="auto">
          <a:xfrm>
            <a:off x="6203245" y="5979939"/>
            <a:ext cx="1325563" cy="340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0000" tIns="46800" rIns="36000" bIns="46800">
            <a:prstTxWarp prst="textNoShape">
              <a:avLst/>
            </a:prstTxWarp>
            <a:spAutoFit/>
          </a:bodyPr>
          <a:lstStyle/>
          <a:p>
            <a:pPr>
              <a:buFont typeface="Wingdings" pitchFamily="-110" charset="2"/>
              <a:buNone/>
            </a:pPr>
            <a:r>
              <a:rPr lang="en-US" sz="1600" dirty="0">
                <a:solidFill>
                  <a:srgbClr val="000066"/>
                </a:solidFill>
              </a:rPr>
              <a:t>V6 </a:t>
            </a:r>
            <a:r>
              <a:rPr lang="en-US" sz="1600" dirty="0" smtClean="0">
                <a:solidFill>
                  <a:srgbClr val="000066"/>
                </a:solidFill>
              </a:rPr>
              <a:t>R2009x</a:t>
            </a:r>
            <a:endParaRPr lang="en-US" sz="1600" dirty="0">
              <a:solidFill>
                <a:srgbClr val="000066"/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6373963" y="6335897"/>
            <a:ext cx="1163197" cy="52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4"/>
          <p:cNvSpPr txBox="1"/>
          <p:nvPr userDrawn="1"/>
        </p:nvSpPr>
        <p:spPr>
          <a:xfrm>
            <a:off x="2673943" y="6658823"/>
            <a:ext cx="3793402" cy="1991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dirty="0" smtClean="0"/>
              <a:t>IBM /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fr-FR" dirty="0" smtClean="0"/>
              <a:t>–</a:t>
            </a:r>
            <a:r>
              <a:rPr lang="en-US" dirty="0" smtClean="0"/>
              <a:t> INTERNAL USE ONLY</a:t>
            </a:r>
          </a:p>
        </p:txBody>
      </p:sp>
    </p:spTree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DASSAULT SYSTEMES - Page     </a:t>
            </a:r>
            <a:r>
              <a:rPr lang="fr-FR" sz="500"/>
              <a:t> </a:t>
            </a:r>
            <a:r>
              <a:rPr lang="fr-FR"/>
              <a:t>-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25B80D-3DAD-4E59-A2A6-E908A1E1C971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2008/06/12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DASSAULT SYSTEMES - Page     </a:t>
            </a:r>
            <a:r>
              <a:rPr lang="fr-FR" sz="500"/>
              <a:t> </a:t>
            </a:r>
            <a:r>
              <a:rPr lang="fr-FR"/>
              <a:t>-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81001D-4320-430B-BCC8-FF5DD983FAB9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2008/06/12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9450" y="1316038"/>
            <a:ext cx="4038600" cy="34813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0450" y="1316038"/>
            <a:ext cx="4038600" cy="34813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DASSAULT SYSTEMES - Page     </a:t>
            </a:r>
            <a:r>
              <a:rPr lang="fr-FR" sz="500"/>
              <a:t> </a:t>
            </a:r>
            <a:r>
              <a:rPr lang="fr-FR"/>
              <a:t>-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5FFD92-B648-466D-8A66-B82073A084D2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2008/06/12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DASSAULT SYSTEMES - Page     </a:t>
            </a:r>
            <a:r>
              <a:rPr lang="fr-FR" sz="500"/>
              <a:t> </a:t>
            </a:r>
            <a:r>
              <a:rPr lang="fr-FR"/>
              <a:t>-</a:t>
            </a: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36F9D8-70A2-4C2F-BFD6-8AD228E41F6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2008/06/12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DASSAULT SYSTEMES - Page     </a:t>
            </a:r>
            <a:r>
              <a:rPr lang="fr-FR" sz="500"/>
              <a:t> </a:t>
            </a:r>
            <a:r>
              <a:rPr lang="fr-FR"/>
              <a:t>-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724871-7136-4FF7-A8B4-CCB6F5CE6F16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2008/06/12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10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7" Type="http://schemas.openxmlformats.org/officeDocument/2006/relationships/theme" Target="../theme/theme1.xml"/><Relationship Id="rId11" Type="http://schemas.openxmlformats.org/officeDocument/2006/relationships/image" Target="../media/image4.png"/><Relationship Id="rId1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9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7" descr="inter"/>
          <p:cNvPicPr>
            <a:picLocks noChangeAspect="1" noChangeArrowheads="1"/>
          </p:cNvPicPr>
          <p:nvPr userDrawn="1"/>
        </p:nvPicPr>
        <p:blipFill>
          <a:blip r:embed="rId8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150813"/>
            <a:ext cx="8229600" cy="45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450" y="1316038"/>
            <a:ext cx="8229600" cy="3481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76275" y="6469063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700" smtClean="0">
                <a:solidFill>
                  <a:srgbClr val="808080"/>
                </a:solidFill>
                <a:cs typeface="+mn-cs"/>
              </a:defRPr>
            </a:lvl1pPr>
          </a:lstStyle>
          <a:p>
            <a:pPr>
              <a:defRPr/>
            </a:pPr>
            <a:r>
              <a:rPr lang="fr-FR"/>
              <a:t>DASSAULT SYSTEMES - Page     </a:t>
            </a:r>
            <a:r>
              <a:rPr lang="fr-FR" sz="500"/>
              <a:t> </a:t>
            </a:r>
            <a:r>
              <a:rPr lang="fr-FR"/>
              <a:t>-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85963" y="6462713"/>
            <a:ext cx="857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700">
                <a:solidFill>
                  <a:srgbClr val="808080"/>
                </a:solidFill>
                <a:cs typeface="+mn-cs"/>
              </a:defRPr>
            </a:lvl1pPr>
          </a:lstStyle>
          <a:p>
            <a:pPr>
              <a:defRPr/>
            </a:pPr>
            <a:fld id="{F6B26A2D-3402-4C2A-8D3A-A9D7E8C2C4F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144713" y="6465888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700">
                <a:solidFill>
                  <a:srgbClr val="808080"/>
                </a:solidFill>
                <a:cs typeface="+mn-cs"/>
              </a:defRPr>
            </a:lvl1pPr>
          </a:lstStyle>
          <a:p>
            <a:pPr>
              <a:defRPr/>
            </a:pPr>
            <a:r>
              <a:rPr lang="fr-FR"/>
              <a:t>2008/06/12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9"/>
          <a:srcRect/>
          <a:stretch>
            <a:fillRect/>
          </a:stretch>
        </p:blipFill>
        <p:spPr bwMode="auto">
          <a:xfrm>
            <a:off x="7202864" y="6265333"/>
            <a:ext cx="867696" cy="389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4"/>
          <p:cNvSpPr txBox="1"/>
          <p:nvPr userDrawn="1"/>
        </p:nvSpPr>
        <p:spPr>
          <a:xfrm>
            <a:off x="3114392" y="6658823"/>
            <a:ext cx="3793402" cy="1991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dirty="0" smtClean="0"/>
              <a:t>IBM /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fr-FR" dirty="0" smtClean="0"/>
              <a:t>–</a:t>
            </a:r>
            <a:r>
              <a:rPr lang="en-US" dirty="0" smtClean="0"/>
              <a:t> INTERNAL USE ONLY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77" r:id="rId2"/>
    <p:sldLayoutId id="2147483678" r:id="rId3"/>
    <p:sldLayoutId id="2147483679" r:id="rId4"/>
    <p:sldLayoutId id="2147483680" r:id="rId5"/>
    <p:sldLayoutId id="2147483681" r:id="rId6"/>
  </p:sldLayoutIdLst>
  <p:hf hd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120C80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120C80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120C80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120C80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120C80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120C80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120C80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120C80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120C80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ct val="40000"/>
        </a:spcBef>
        <a:spcAft>
          <a:spcPct val="0"/>
        </a:spcAft>
        <a:buBlip>
          <a:blip r:embed="rId10"/>
        </a:buBlip>
        <a:defRPr sz="2000" b="1">
          <a:solidFill>
            <a:srgbClr val="120C80"/>
          </a:solidFill>
          <a:latin typeface="+mn-lt"/>
          <a:ea typeface="+mn-ea"/>
          <a:cs typeface="+mn-cs"/>
        </a:defRPr>
      </a:lvl1pPr>
      <a:lvl2pPr marL="522288" indent="327025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Blip>
          <a:blip r:embed="rId11"/>
        </a:buBlip>
        <a:defRPr sz="2000">
          <a:solidFill>
            <a:srgbClr val="120C80"/>
          </a:solidFill>
          <a:latin typeface="+mn-lt"/>
          <a:cs typeface="+mn-cs"/>
        </a:defRPr>
      </a:lvl2pPr>
      <a:lvl3pPr marL="1254125" indent="-198438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Blip>
          <a:blip r:embed="rId12"/>
        </a:buBlip>
        <a:defRPr sz="1500">
          <a:solidFill>
            <a:srgbClr val="120C80"/>
          </a:solidFill>
          <a:latin typeface="+mn-lt"/>
          <a:cs typeface="+mn-cs"/>
        </a:defRPr>
      </a:lvl3pPr>
      <a:lvl4pPr marL="1547813" indent="-176213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har char="–"/>
        <a:defRPr sz="1400" i="1">
          <a:solidFill>
            <a:srgbClr val="120C80"/>
          </a:solidFill>
          <a:latin typeface="+mn-lt"/>
          <a:cs typeface="+mn-cs"/>
        </a:defRPr>
      </a:lvl4pPr>
      <a:lvl5pPr marL="1887538" indent="-176213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har char="»"/>
        <a:defRPr sz="1200" i="1">
          <a:solidFill>
            <a:srgbClr val="120C80"/>
          </a:solidFill>
          <a:latin typeface="+mn-lt"/>
          <a:cs typeface="+mn-cs"/>
        </a:defRPr>
      </a:lvl5pPr>
      <a:lvl6pPr marL="2344738" indent="-176213" algn="l" rtl="0" fontAlgn="base">
        <a:lnSpc>
          <a:spcPct val="90000"/>
        </a:lnSpc>
        <a:spcBef>
          <a:spcPct val="20000"/>
        </a:spcBef>
        <a:spcAft>
          <a:spcPct val="0"/>
        </a:spcAft>
        <a:buChar char="»"/>
        <a:defRPr sz="1200" i="1">
          <a:solidFill>
            <a:srgbClr val="120C80"/>
          </a:solidFill>
          <a:latin typeface="+mn-lt"/>
          <a:cs typeface="+mn-cs"/>
        </a:defRPr>
      </a:lvl6pPr>
      <a:lvl7pPr marL="2801938" indent="-176213" algn="l" rtl="0" fontAlgn="base">
        <a:lnSpc>
          <a:spcPct val="90000"/>
        </a:lnSpc>
        <a:spcBef>
          <a:spcPct val="20000"/>
        </a:spcBef>
        <a:spcAft>
          <a:spcPct val="0"/>
        </a:spcAft>
        <a:buChar char="»"/>
        <a:defRPr sz="1200" i="1">
          <a:solidFill>
            <a:srgbClr val="120C80"/>
          </a:solidFill>
          <a:latin typeface="+mn-lt"/>
          <a:cs typeface="+mn-cs"/>
        </a:defRPr>
      </a:lvl7pPr>
      <a:lvl8pPr marL="3259138" indent="-176213" algn="l" rtl="0" fontAlgn="base">
        <a:lnSpc>
          <a:spcPct val="90000"/>
        </a:lnSpc>
        <a:spcBef>
          <a:spcPct val="20000"/>
        </a:spcBef>
        <a:spcAft>
          <a:spcPct val="0"/>
        </a:spcAft>
        <a:buChar char="»"/>
        <a:defRPr sz="1200" i="1">
          <a:solidFill>
            <a:srgbClr val="120C80"/>
          </a:solidFill>
          <a:latin typeface="+mn-lt"/>
          <a:cs typeface="+mn-cs"/>
        </a:defRPr>
      </a:lvl8pPr>
      <a:lvl9pPr marL="3716338" indent="-176213" algn="l" rtl="0" fontAlgn="base">
        <a:lnSpc>
          <a:spcPct val="90000"/>
        </a:lnSpc>
        <a:spcBef>
          <a:spcPct val="20000"/>
        </a:spcBef>
        <a:spcAft>
          <a:spcPct val="0"/>
        </a:spcAft>
        <a:buChar char="»"/>
        <a:defRPr sz="1200" i="1">
          <a:solidFill>
            <a:srgbClr val="120C8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oleObject" Target="../embeddings/Feuille_Microsoft_Excel_97_-_20041.xls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4" Type="http://schemas.openxmlformats.org/officeDocument/2006/relationships/image" Target="../media/image4.png"/><Relationship Id="rId10" Type="http://schemas.openxmlformats.org/officeDocument/2006/relationships/image" Target="../media/image20.png"/><Relationship Id="rId5" Type="http://schemas.openxmlformats.org/officeDocument/2006/relationships/image" Target="../media/image15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9" Type="http://schemas.openxmlformats.org/officeDocument/2006/relationships/image" Target="../media/image19.png"/><Relationship Id="rId3" Type="http://schemas.openxmlformats.org/officeDocument/2006/relationships/image" Target="../media/image3.png"/><Relationship Id="rId6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1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oleObject" Target="../embeddings/oleObject3.bin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6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image" Target="../media/image31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5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oleObject" Target="../embeddings/oleObject1.bin"/><Relationship Id="rId5" Type="http://schemas.openxmlformats.org/officeDocument/2006/relationships/image" Target="../media/image9.gif"/><Relationship Id="rId7" Type="http://schemas.openxmlformats.org/officeDocument/2006/relationships/image" Target="../media/image10.jpe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<Relationship Id="rId6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102646" y="1651905"/>
            <a:ext cx="7772400" cy="1143000"/>
          </a:xfrm>
        </p:spPr>
        <p:txBody>
          <a:bodyPr/>
          <a:lstStyle/>
          <a:p>
            <a:pPr eaLnBrk="1" hangingPunct="1"/>
            <a:r>
              <a:rPr lang="en-US" sz="2600" dirty="0" smtClean="0">
                <a:solidFill>
                  <a:srgbClr val="000066"/>
                </a:solidFill>
              </a:rPr>
              <a:t>V6 Openness for Enterprise </a:t>
            </a:r>
            <a:r>
              <a:rPr lang="en-US" sz="2600" dirty="0" smtClean="0">
                <a:solidFill>
                  <a:srgbClr val="000066"/>
                </a:solidFill>
              </a:rPr>
              <a:t>Integration</a:t>
            </a:r>
            <a:br>
              <a:rPr lang="en-US" sz="2600" dirty="0" smtClean="0">
                <a:solidFill>
                  <a:srgbClr val="000066"/>
                </a:solidFill>
              </a:rPr>
            </a:br>
            <a:r>
              <a:rPr lang="en-US" sz="1800" dirty="0" smtClean="0">
                <a:solidFill>
                  <a:srgbClr val="FF0000"/>
                </a:solidFill>
              </a:rPr>
              <a:t>Concepts and Overview</a:t>
            </a:r>
            <a:endParaRPr lang="en-US" sz="3100" dirty="0" smtClean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 smtClean="0"/>
              <a:t>1. V6 SOA: Web Services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671061" y="1140878"/>
            <a:ext cx="7172645" cy="493664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Publication of V6 Web Services implementing V6 SOA fundamentals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/>
              <a:t> Exposes product business logic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HTTP/SOAP Web Services as the implementation choice for V6 SOA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/>
              <a:t> WS-* Standards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/>
              <a:t> HTTP pervasiveness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Formal Contract is described using WSDL and 3DXML schemas (XSD)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/>
              <a:t>Enables to create Web Service proxies on multiple platforms (J2EE, .NET)  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Support Customer Data customization in “designed for extension” V6 Web Services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/>
              <a:t>The implementation takes in charge automatically the management of customization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Governance of Web Service is managed by the V6 platform itself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/>
              <a:t>Definition, versioning, Lifecycle and Deployment of Web Services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1. V6 SOA: Web Services, V6R2009x Examples</a:t>
            </a:r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>
            <p:ph idx="1"/>
          </p:nvPr>
        </p:nvGraphicFramePr>
        <p:xfrm>
          <a:off x="1104900" y="1211263"/>
          <a:ext cx="6611938" cy="5153025"/>
        </p:xfrm>
        <a:graphic>
          <a:graphicData uri="http://schemas.openxmlformats.org/presentationml/2006/ole">
            <p:oleObj spid="_x0000_s2050" name="Worksheet" r:id="rId4" imgW="6591300" imgH="5143500" progId="Excel.Sheet.8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V6 Compliance to IT Standards</a:t>
            </a:r>
            <a:endParaRPr lang="en-US" dirty="0"/>
          </a:p>
        </p:txBody>
      </p:sp>
      <p:pic>
        <p:nvPicPr>
          <p:cNvPr id="143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0908" y="1391947"/>
            <a:ext cx="7967662" cy="4343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645952" y="766719"/>
            <a:ext cx="78017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i="1" kern="0" dirty="0" smtClean="0">
                <a:solidFill>
                  <a:srgbClr val="C00000"/>
                </a:solidFill>
                <a:latin typeface="Arial"/>
                <a:cs typeface="+mn-cs"/>
              </a:rPr>
              <a:t>Enables a Smooth Integration in Existing IT Landscape</a:t>
            </a:r>
            <a:endParaRPr lang="en-US" sz="2000" b="1" i="1" kern="0" dirty="0">
              <a:solidFill>
                <a:srgbClr val="C00000"/>
              </a:solidFill>
              <a:latin typeface="Arial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6"/>
          <p:cNvSpPr txBox="1">
            <a:spLocks/>
          </p:cNvSpPr>
          <p:nvPr/>
        </p:nvSpPr>
        <p:spPr bwMode="auto">
          <a:xfrm>
            <a:off x="580180" y="5302208"/>
            <a:ext cx="8229600" cy="939201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 w="9525">
            <a:solidFill>
              <a:schemeClr val="accent3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120C8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Support of Industry Formats</a:t>
            </a:r>
          </a:p>
          <a:p>
            <a:pPr marL="522288" marR="0" lvl="1" indent="327025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120C80"/>
                </a:solidFill>
                <a:effectLst/>
                <a:uLnTx/>
                <a:uFillTx/>
                <a:latin typeface="+mn-lt"/>
                <a:cs typeface="+mn-cs"/>
              </a:rPr>
              <a:t>Automotive Ex.: JT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120C80"/>
                </a:solidFill>
                <a:effectLst/>
                <a:uLnTx/>
                <a:uFillTx/>
                <a:latin typeface="+mn-lt"/>
                <a:cs typeface="+mn-cs"/>
              </a:rPr>
              <a:t> to 3DXML converters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120C80"/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15363" name="Content Placeholder 6"/>
          <p:cNvSpPr>
            <a:spLocks noGrp="1"/>
          </p:cNvSpPr>
          <p:nvPr>
            <p:ph idx="1"/>
          </p:nvPr>
        </p:nvSpPr>
        <p:spPr>
          <a:xfrm>
            <a:off x="562004" y="1492207"/>
            <a:ext cx="8229600" cy="1737555"/>
          </a:xfrm>
          <a:prstGeom prst="roundRect">
            <a:avLst/>
          </a:prstGeom>
          <a:solidFill>
            <a:schemeClr val="accent3">
              <a:lumMod val="95000"/>
              <a:alpha val="80000"/>
            </a:schemeClr>
          </a:solidFill>
          <a:ln>
            <a:solidFill>
              <a:srgbClr val="FFC000"/>
            </a:solidFill>
          </a:ln>
        </p:spPr>
        <p:txBody>
          <a:bodyPr/>
          <a:lstStyle/>
          <a:p>
            <a:pPr eaLnBrk="1" hangingPunct="1"/>
            <a:r>
              <a:rPr lang="en-US" dirty="0" smtClean="0"/>
              <a:t>Support of Open Standard Formats</a:t>
            </a:r>
          </a:p>
          <a:p>
            <a:pPr lvl="1" eaLnBrk="1" hangingPunct="1"/>
            <a:r>
              <a:rPr lang="en-US" sz="1600" dirty="0" smtClean="0"/>
              <a:t>IGES (Initial Graphics Exchange Specification)</a:t>
            </a:r>
          </a:p>
          <a:p>
            <a:pPr lvl="2" eaLnBrk="1" hangingPunct="1"/>
            <a:r>
              <a:rPr lang="en-US" sz="1100" dirty="0" smtClean="0"/>
              <a:t>IGES 2D &amp; 3D</a:t>
            </a:r>
          </a:p>
          <a:p>
            <a:pPr lvl="1" eaLnBrk="1" hangingPunct="1"/>
            <a:r>
              <a:rPr lang="en-US" sz="1600" dirty="0" smtClean="0"/>
              <a:t>STEP (Standard for the Exchange of Product model data)</a:t>
            </a:r>
          </a:p>
          <a:p>
            <a:pPr lvl="2" eaLnBrk="1" hangingPunct="1"/>
            <a:r>
              <a:rPr lang="en-US" sz="1100" dirty="0" smtClean="0"/>
              <a:t>STEP AP214; AP203 ed1 &amp; ed2</a:t>
            </a:r>
          </a:p>
          <a:p>
            <a:pPr lvl="1" eaLnBrk="1" hangingPunct="1"/>
            <a:r>
              <a:rPr lang="en-US" sz="1600" dirty="0" smtClean="0"/>
              <a:t>DXF (Drawing </a:t>
            </a:r>
            <a:r>
              <a:rPr lang="en-US" sz="1600" dirty="0" err="1" smtClean="0"/>
              <a:t>eXchange</a:t>
            </a:r>
            <a:r>
              <a:rPr lang="en-US" sz="1600" dirty="0" smtClean="0"/>
              <a:t> Format)</a:t>
            </a:r>
          </a:p>
        </p:txBody>
      </p:sp>
      <p:sp>
        <p:nvSpPr>
          <p:cNvPr id="9" name="Title 5"/>
          <p:cNvSpPr>
            <a:spLocks noGrp="1"/>
          </p:cNvSpPr>
          <p:nvPr>
            <p:ph type="title"/>
          </p:nvPr>
        </p:nvSpPr>
        <p:spPr>
          <a:xfrm>
            <a:off x="768350" y="150813"/>
            <a:ext cx="8375650" cy="450850"/>
          </a:xfrm>
        </p:spPr>
        <p:txBody>
          <a:bodyPr/>
          <a:lstStyle/>
          <a:p>
            <a:pPr eaLnBrk="1" hangingPunct="1"/>
            <a:r>
              <a:rPr lang="en-US" dirty="0" smtClean="0"/>
              <a:t>3. V6 Support of Open Standard &amp; Industry Formats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42452" y="2723828"/>
            <a:ext cx="1267718" cy="1427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4128840" y="4160373"/>
            <a:ext cx="1928011" cy="674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lnSpc>
                <a:spcPct val="90000"/>
              </a:lnSpc>
              <a:spcBef>
                <a:spcPts val="0"/>
              </a:spcBef>
              <a:defRPr/>
            </a:pPr>
            <a:r>
              <a:rPr lang="en-US" sz="1050" b="0" kern="0" dirty="0">
                <a:solidFill>
                  <a:srgbClr val="120C80"/>
                </a:solidFill>
                <a:latin typeface="+mn-lt"/>
                <a:cs typeface="+mn-cs"/>
              </a:rPr>
              <a:t>DXF: Import/export</a:t>
            </a:r>
          </a:p>
          <a:p>
            <a:pPr algn="l" eaLnBrk="0" hangingPunct="0">
              <a:lnSpc>
                <a:spcPct val="90000"/>
              </a:lnSpc>
              <a:spcBef>
                <a:spcPts val="0"/>
              </a:spcBef>
              <a:defRPr/>
            </a:pPr>
            <a:r>
              <a:rPr lang="en-US" sz="1050" b="0" kern="0" dirty="0">
                <a:solidFill>
                  <a:srgbClr val="120C80"/>
                </a:solidFill>
                <a:latin typeface="+mn-lt"/>
                <a:cs typeface="+mn-cs"/>
              </a:rPr>
              <a:t>IGES : Import/export</a:t>
            </a:r>
          </a:p>
          <a:p>
            <a:pPr algn="l" eaLnBrk="0" hangingPunct="0">
              <a:lnSpc>
                <a:spcPct val="90000"/>
              </a:lnSpc>
              <a:spcBef>
                <a:spcPts val="0"/>
              </a:spcBef>
              <a:defRPr/>
            </a:pPr>
            <a:r>
              <a:rPr lang="en-US" sz="1050" b="0" kern="0" dirty="0">
                <a:solidFill>
                  <a:srgbClr val="120C80"/>
                </a:solidFill>
                <a:latin typeface="+mn-lt"/>
                <a:cs typeface="+mn-cs"/>
              </a:rPr>
              <a:t>IGES2D: Import/export</a:t>
            </a:r>
          </a:p>
          <a:p>
            <a:pPr algn="l" eaLnBrk="0" hangingPunct="0">
              <a:lnSpc>
                <a:spcPct val="90000"/>
              </a:lnSpc>
              <a:spcBef>
                <a:spcPts val="0"/>
              </a:spcBef>
              <a:defRPr/>
            </a:pPr>
            <a:r>
              <a:rPr lang="en-US" sz="1050" b="0" kern="0" dirty="0">
                <a:solidFill>
                  <a:srgbClr val="120C80"/>
                </a:solidFill>
                <a:latin typeface="+mn-lt"/>
                <a:cs typeface="+mn-cs"/>
              </a:rPr>
              <a:t>STEP: </a:t>
            </a:r>
            <a:r>
              <a:rPr lang="en-US" sz="1050" b="0" kern="0" dirty="0" smtClean="0">
                <a:solidFill>
                  <a:srgbClr val="120C80"/>
                </a:solidFill>
                <a:latin typeface="+mn-lt"/>
                <a:cs typeface="+mn-cs"/>
              </a:rPr>
              <a:t>Import/export</a:t>
            </a:r>
            <a:endParaRPr lang="en-US" sz="1050" b="0" kern="0" dirty="0">
              <a:solidFill>
                <a:srgbClr val="120C80"/>
              </a:solidFill>
              <a:latin typeface="+mn-lt"/>
              <a:cs typeface="+mn-cs"/>
            </a:endParaRP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5464010" y="2736103"/>
            <a:ext cx="946150" cy="246062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Native Part</a:t>
            </a:r>
          </a:p>
        </p:txBody>
      </p:sp>
      <p:sp>
        <p:nvSpPr>
          <p:cNvPr id="16" name="TextBox 9"/>
          <p:cNvSpPr txBox="1">
            <a:spLocks noChangeArrowheads="1"/>
          </p:cNvSpPr>
          <p:nvPr/>
        </p:nvSpPr>
        <p:spPr bwMode="auto">
          <a:xfrm>
            <a:off x="5454034" y="3463361"/>
            <a:ext cx="944562" cy="246062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STEP Open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597695" y="3077363"/>
            <a:ext cx="2546305" cy="1110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0" hangingPunct="0">
              <a:lnSpc>
                <a:spcPct val="90000"/>
              </a:lnSpc>
              <a:spcBef>
                <a:spcPts val="0"/>
              </a:spcBef>
            </a:pPr>
            <a:r>
              <a:rPr lang="en-US" sz="1050" b="0" dirty="0">
                <a:solidFill>
                  <a:srgbClr val="120C80"/>
                </a:solidFill>
              </a:rPr>
              <a:t>IGES: </a:t>
            </a:r>
          </a:p>
          <a:p>
            <a:pPr algn="l" eaLnBrk="0" hangingPunct="0">
              <a:lnSpc>
                <a:spcPct val="90000"/>
              </a:lnSpc>
              <a:spcBef>
                <a:spcPts val="0"/>
              </a:spcBef>
            </a:pPr>
            <a:r>
              <a:rPr lang="en-US" sz="1050" b="0" dirty="0">
                <a:solidFill>
                  <a:srgbClr val="120C80"/>
                </a:solidFill>
              </a:rPr>
              <a:t>Support of flexible assembly</a:t>
            </a:r>
          </a:p>
          <a:p>
            <a:pPr algn="l" eaLnBrk="0" hangingPunct="0">
              <a:lnSpc>
                <a:spcPct val="90000"/>
              </a:lnSpc>
              <a:spcBef>
                <a:spcPts val="0"/>
              </a:spcBef>
            </a:pPr>
            <a:endParaRPr lang="en-US" sz="1050" b="0" dirty="0">
              <a:solidFill>
                <a:srgbClr val="120C80"/>
              </a:solidFill>
            </a:endParaRPr>
          </a:p>
          <a:p>
            <a:pPr algn="l" eaLnBrk="0" hangingPunct="0">
              <a:lnSpc>
                <a:spcPct val="90000"/>
              </a:lnSpc>
              <a:spcBef>
                <a:spcPts val="0"/>
              </a:spcBef>
            </a:pPr>
            <a:r>
              <a:rPr lang="en-US" sz="1050" b="0" dirty="0">
                <a:solidFill>
                  <a:srgbClr val="120C80"/>
                </a:solidFill>
              </a:rPr>
              <a:t>STEP: </a:t>
            </a:r>
          </a:p>
          <a:p>
            <a:pPr algn="l" eaLnBrk="0" hangingPunct="0">
              <a:lnSpc>
                <a:spcPct val="90000"/>
              </a:lnSpc>
              <a:spcBef>
                <a:spcPts val="0"/>
              </a:spcBef>
            </a:pPr>
            <a:r>
              <a:rPr lang="en-US" sz="1050" b="0" dirty="0">
                <a:solidFill>
                  <a:srgbClr val="120C80"/>
                </a:solidFill>
              </a:rPr>
              <a:t>Support of flexible assembly</a:t>
            </a:r>
          </a:p>
          <a:p>
            <a:pPr algn="l" eaLnBrk="0" hangingPunct="0">
              <a:lnSpc>
                <a:spcPct val="90000"/>
              </a:lnSpc>
              <a:spcBef>
                <a:spcPts val="0"/>
              </a:spcBef>
            </a:pPr>
            <a:r>
              <a:rPr lang="en-US" sz="1050" b="0" dirty="0" smtClean="0">
                <a:solidFill>
                  <a:srgbClr val="120C80"/>
                </a:solidFill>
              </a:rPr>
              <a:t>Support of COPS (validation properties)</a:t>
            </a:r>
            <a:endParaRPr lang="en-US" sz="1050" b="0" dirty="0">
              <a:solidFill>
                <a:srgbClr val="120C80"/>
              </a:solidFill>
            </a:endParaRPr>
          </a:p>
          <a:p>
            <a:pPr algn="l" eaLnBrk="0" hangingPunct="0">
              <a:lnSpc>
                <a:spcPct val="90000"/>
              </a:lnSpc>
              <a:spcBef>
                <a:spcPts val="0"/>
              </a:spcBef>
            </a:pPr>
            <a:r>
              <a:rPr lang="en-US" sz="1050" b="0" dirty="0">
                <a:solidFill>
                  <a:srgbClr val="120C80"/>
                </a:solidFill>
              </a:rPr>
              <a:t>Import of nested </a:t>
            </a:r>
            <a:r>
              <a:rPr lang="en-US" sz="1050" b="0" dirty="0" smtClean="0">
                <a:solidFill>
                  <a:srgbClr val="120C80"/>
                </a:solidFill>
              </a:rPr>
              <a:t>assemblies</a:t>
            </a:r>
            <a:endParaRPr lang="en-US" sz="1050" b="0" dirty="0">
              <a:solidFill>
                <a:srgbClr val="120C80"/>
              </a:solidFill>
            </a:endParaRP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56112" y="2449587"/>
            <a:ext cx="1631213" cy="756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7451347" y="2449373"/>
            <a:ext cx="1325562" cy="215444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COPS Validation</a:t>
            </a:r>
          </a:p>
        </p:txBody>
      </p:sp>
      <p:sp>
        <p:nvSpPr>
          <p:cNvPr id="20" name="Freeform 19"/>
          <p:cNvSpPr/>
          <p:nvPr/>
        </p:nvSpPr>
        <p:spPr>
          <a:xfrm>
            <a:off x="4110606" y="4177836"/>
            <a:ext cx="4737042" cy="654223"/>
          </a:xfrm>
          <a:custGeom>
            <a:avLst/>
            <a:gdLst>
              <a:gd name="connsiteX0" fmla="*/ 0 w 7105973"/>
              <a:gd name="connsiteY0" fmla="*/ 619932 h 619932"/>
              <a:gd name="connsiteX1" fmla="*/ 2998922 w 7105973"/>
              <a:gd name="connsiteY1" fmla="*/ 619932 h 619932"/>
              <a:gd name="connsiteX2" fmla="*/ 3866827 w 7105973"/>
              <a:gd name="connsiteY2" fmla="*/ 0 h 619932"/>
              <a:gd name="connsiteX3" fmla="*/ 7105973 w 7105973"/>
              <a:gd name="connsiteY3" fmla="*/ 0 h 61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5973" h="619932">
                <a:moveTo>
                  <a:pt x="0" y="619932"/>
                </a:moveTo>
                <a:lnTo>
                  <a:pt x="2998922" y="619932"/>
                </a:lnTo>
                <a:lnTo>
                  <a:pt x="3866827" y="0"/>
                </a:lnTo>
                <a:lnTo>
                  <a:pt x="7105973" y="0"/>
                </a:ln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046073" y="4883809"/>
            <a:ext cx="2086280" cy="2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90000"/>
              </a:lnSpc>
              <a:defRPr/>
            </a:pPr>
            <a:r>
              <a:rPr lang="en-US" b="1" i="1" kern="0" dirty="0" smtClean="0">
                <a:solidFill>
                  <a:srgbClr val="120C80"/>
                </a:solidFill>
                <a:latin typeface="+mn-lt"/>
                <a:cs typeface="+mn-cs"/>
              </a:rPr>
              <a:t>V6R2009x and V5R19</a:t>
            </a:r>
            <a:endParaRPr lang="en-US" b="1" i="1" kern="0" dirty="0">
              <a:solidFill>
                <a:srgbClr val="120C80"/>
              </a:solidFill>
              <a:latin typeface="+mn-lt"/>
              <a:cs typeface="+mn-cs"/>
            </a:endParaRPr>
          </a:p>
          <a:p>
            <a:pPr algn="ctr" eaLnBrk="0" hangingPunct="0">
              <a:lnSpc>
                <a:spcPct val="90000"/>
              </a:lnSpc>
              <a:defRPr/>
            </a:pPr>
            <a:endParaRPr lang="en-US" b="1" i="1" kern="0" dirty="0">
              <a:solidFill>
                <a:srgbClr val="120C80"/>
              </a:solidFill>
              <a:latin typeface="+mn-lt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69915" y="4201432"/>
            <a:ext cx="1869784" cy="23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90000"/>
              </a:lnSpc>
              <a:defRPr/>
            </a:pPr>
            <a:r>
              <a:rPr lang="en-US" b="1" i="1" kern="0" dirty="0" smtClean="0">
                <a:solidFill>
                  <a:srgbClr val="120C80"/>
                </a:solidFill>
                <a:latin typeface="+mn-lt"/>
                <a:cs typeface="+mn-cs"/>
              </a:rPr>
              <a:t>Coming </a:t>
            </a:r>
            <a:r>
              <a:rPr lang="en-US" b="1" i="1" kern="0" dirty="0">
                <a:solidFill>
                  <a:srgbClr val="120C80"/>
                </a:solidFill>
                <a:latin typeface="+mn-lt"/>
                <a:cs typeface="+mn-cs"/>
              </a:rPr>
              <a:t>Release</a:t>
            </a:r>
          </a:p>
          <a:p>
            <a:pPr algn="ctr" eaLnBrk="0" hangingPunct="0">
              <a:lnSpc>
                <a:spcPct val="90000"/>
              </a:lnSpc>
              <a:defRPr/>
            </a:pPr>
            <a:endParaRPr lang="en-US" b="1" i="1" kern="0" dirty="0">
              <a:solidFill>
                <a:srgbClr val="120C80"/>
              </a:solidFill>
              <a:latin typeface="+mn-lt"/>
              <a:cs typeface="+mn-cs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 rot="16813149">
            <a:off x="5069083" y="3078689"/>
            <a:ext cx="62865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anchor="ctr"/>
          <a:lstStyle/>
          <a:p>
            <a:pPr algn="ctr"/>
            <a:endParaRPr lang="en-US"/>
          </a:p>
        </p:txBody>
      </p:sp>
      <p:sp>
        <p:nvSpPr>
          <p:cNvPr id="23" name="Curved Right Arrow 22"/>
          <p:cNvSpPr/>
          <p:nvPr/>
        </p:nvSpPr>
        <p:spPr bwMode="auto">
          <a:xfrm>
            <a:off x="4949504" y="3020037"/>
            <a:ext cx="293615" cy="822121"/>
          </a:xfrm>
          <a:prstGeom prst="curvedRightArrow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36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rgbClr val="120C80"/>
              </a:solidFill>
              <a:effectLst/>
              <a:latin typeface="Arial" charset="0"/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771294" y="5465215"/>
            <a:ext cx="1316969" cy="9943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177222" y="5084359"/>
            <a:ext cx="1295659" cy="9981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8" name="Picture 3" descr="C:\Documents and Settings\fmp\Desktop\150px-Iges.svg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308683" y="3369788"/>
            <a:ext cx="729035" cy="1030371"/>
          </a:xfrm>
          <a:prstGeom prst="roundRect">
            <a:avLst>
              <a:gd name="adj" fmla="val 8594"/>
            </a:avLst>
          </a:prstGeom>
          <a:solidFill>
            <a:srgbClr val="FFFFCC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10"/>
          <a:srcRect t="8573" r="39433"/>
          <a:stretch>
            <a:fillRect/>
          </a:stretch>
        </p:blipFill>
        <p:spPr bwMode="auto">
          <a:xfrm>
            <a:off x="2408256" y="3694013"/>
            <a:ext cx="898442" cy="3243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2" name="Rectangle 31"/>
          <p:cNvSpPr/>
          <p:nvPr/>
        </p:nvSpPr>
        <p:spPr>
          <a:xfrm>
            <a:off x="696285" y="716385"/>
            <a:ext cx="80702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i="1" kern="0" dirty="0" smtClean="0">
                <a:solidFill>
                  <a:srgbClr val="C00000"/>
                </a:solidFill>
                <a:latin typeface="Arial"/>
                <a:cs typeface="+mn-cs"/>
              </a:rPr>
              <a:t>Ensures Long Term Data Interoperability &amp; Investments </a:t>
            </a:r>
            <a:endParaRPr lang="en-US" sz="2000" b="1" i="1" kern="0" dirty="0">
              <a:solidFill>
                <a:srgbClr val="C00000"/>
              </a:solidFill>
              <a:latin typeface="Arial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5"/>
          <p:cNvSpPr>
            <a:spLocks noChangeArrowheads="1"/>
          </p:cNvSpPr>
          <p:nvPr/>
        </p:nvSpPr>
        <p:spPr bwMode="auto">
          <a:xfrm>
            <a:off x="570146" y="3574992"/>
            <a:ext cx="2359025" cy="2892425"/>
          </a:xfrm>
          <a:prstGeom prst="rightArrowCallout">
            <a:avLst>
              <a:gd name="adj1" fmla="val 31061"/>
              <a:gd name="adj2" fmla="val 31067"/>
              <a:gd name="adj3" fmla="val 16667"/>
              <a:gd name="adj4" fmla="val 66667"/>
            </a:avLst>
          </a:prstGeom>
          <a:solidFill>
            <a:srgbClr val="FFFF99"/>
          </a:solidFill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rIns="36576">
            <a:spAutoFit/>
          </a:bodyPr>
          <a:lstStyle/>
          <a:p>
            <a:r>
              <a:rPr lang="en-US" sz="1400" b="1"/>
              <a:t>Pro/ENGINEER</a:t>
            </a:r>
          </a:p>
          <a:p>
            <a:r>
              <a:rPr lang="en-US" sz="1400" b="1"/>
              <a:t>UGS NX</a:t>
            </a:r>
          </a:p>
          <a:p>
            <a:r>
              <a:rPr lang="en-US" sz="1400" b="1"/>
              <a:t>CATIA V4</a:t>
            </a:r>
          </a:p>
          <a:p>
            <a:r>
              <a:rPr lang="en-US" sz="1400" b="1"/>
              <a:t>CATIA V5</a:t>
            </a:r>
          </a:p>
          <a:p>
            <a:r>
              <a:rPr lang="en-US" sz="1400" b="1"/>
              <a:t>Solid Edge</a:t>
            </a:r>
          </a:p>
          <a:p>
            <a:r>
              <a:rPr lang="en-US" sz="1400" b="1"/>
              <a:t>SolidWorks</a:t>
            </a:r>
          </a:p>
          <a:p>
            <a:r>
              <a:rPr lang="en-US" sz="1400" b="1"/>
              <a:t>AutoCAD</a:t>
            </a:r>
          </a:p>
          <a:p>
            <a:r>
              <a:rPr lang="en-US" sz="1400" b="1"/>
              <a:t>Inventor</a:t>
            </a:r>
          </a:p>
          <a:p>
            <a:r>
              <a:rPr lang="en-US" sz="1400" b="1"/>
              <a:t>MicroStation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67716" y="1632358"/>
            <a:ext cx="8541391" cy="139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lnSpc>
                <a:spcPct val="90000"/>
              </a:lnSpc>
              <a:spcBef>
                <a:spcPct val="40000"/>
              </a:spcBef>
              <a:buBlip>
                <a:blip r:embed="rId3"/>
              </a:buBlip>
              <a:defRPr/>
            </a:pPr>
            <a:r>
              <a:rPr lang="en-US" sz="1600" b="1" dirty="0">
                <a:latin typeface="+mn-lt"/>
                <a:cs typeface="+mn-cs"/>
              </a:rPr>
              <a:t>ENOVIA Designer </a:t>
            </a:r>
            <a:r>
              <a:rPr lang="en-US" sz="1600" b="1" dirty="0" smtClean="0">
                <a:latin typeface="+mn-lt"/>
                <a:cs typeface="+mn-cs"/>
              </a:rPr>
              <a:t>Central, a Single Framework for MCAD / ECAD data</a:t>
            </a:r>
          </a:p>
          <a:p>
            <a:pPr marL="800100" lvl="1" indent="-342900" algn="l">
              <a:lnSpc>
                <a:spcPct val="90000"/>
              </a:lnSpc>
              <a:spcBef>
                <a:spcPct val="40000"/>
              </a:spcBef>
              <a:buBlip>
                <a:blip r:embed="rId3"/>
              </a:buBlip>
              <a:defRPr/>
            </a:pPr>
            <a:r>
              <a:rPr lang="en-US" sz="1600" dirty="0" smtClean="0">
                <a:latin typeface="+mn-lt"/>
                <a:cs typeface="+mn-cs"/>
              </a:rPr>
              <a:t>Allows </a:t>
            </a:r>
            <a:r>
              <a:rPr lang="en-US" sz="1600" dirty="0">
                <a:latin typeface="+mn-lt"/>
                <a:cs typeface="+mn-cs"/>
              </a:rPr>
              <a:t>designers to manage their design information directly and all</a:t>
            </a:r>
            <a:br>
              <a:rPr lang="en-US" sz="1600" dirty="0">
                <a:latin typeface="+mn-lt"/>
                <a:cs typeface="+mn-cs"/>
              </a:rPr>
            </a:br>
            <a:r>
              <a:rPr lang="en-US" sz="1600" dirty="0">
                <a:latin typeface="+mn-lt"/>
                <a:cs typeface="+mn-cs"/>
              </a:rPr>
              <a:t>associated documents</a:t>
            </a:r>
          </a:p>
          <a:p>
            <a:pPr marL="800100" lvl="1" indent="-342900" algn="l">
              <a:lnSpc>
                <a:spcPct val="90000"/>
              </a:lnSpc>
              <a:spcBef>
                <a:spcPct val="40000"/>
              </a:spcBef>
              <a:buFontTx/>
              <a:buBlip>
                <a:blip r:embed="rId3"/>
              </a:buBlip>
              <a:defRPr/>
            </a:pPr>
            <a:r>
              <a:rPr lang="en-US" sz="1600" dirty="0">
                <a:latin typeface="+mn-lt"/>
                <a:cs typeface="+mn-cs"/>
              </a:rPr>
              <a:t>Apply business process to merge design information with overall product development process (workflow, lifecycle mgmt, EBOM synchronization, etc)</a:t>
            </a:r>
          </a:p>
        </p:txBody>
      </p:sp>
      <p:pic>
        <p:nvPicPr>
          <p:cNvPr id="1638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22833" y="3308292"/>
            <a:ext cx="5867400" cy="294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3124433" y="4933892"/>
            <a:ext cx="609600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6391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4. V6 </a:t>
            </a:r>
            <a:r>
              <a:rPr lang="en-US" dirty="0" err="1" smtClean="0"/>
              <a:t>MultiCAD</a:t>
            </a:r>
            <a:r>
              <a:rPr lang="en-US" dirty="0" smtClean="0"/>
              <a:t> Integration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696285" y="800275"/>
            <a:ext cx="80702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i="1" kern="0" dirty="0" smtClean="0">
                <a:solidFill>
                  <a:srgbClr val="C00000"/>
                </a:solidFill>
                <a:latin typeface="Arial"/>
                <a:cs typeface="+mn-cs"/>
              </a:rPr>
              <a:t>Enables a Consistent and Robust CAD Data Management</a:t>
            </a:r>
            <a:endParaRPr lang="en-US" sz="2000" b="1" i="1" kern="0" dirty="0">
              <a:solidFill>
                <a:srgbClr val="C00000"/>
              </a:solidFill>
              <a:latin typeface="Arial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576248" y="2799039"/>
          <a:ext cx="4695825" cy="2603500"/>
        </p:xfrm>
        <a:graphic>
          <a:graphicData uri="http://schemas.openxmlformats.org/presentationml/2006/ole">
            <p:oleObj spid="_x0000_s3105" name="PhotoImpact" r:id="rId4" imgW="12190476" imgH="6123810" progId="">
              <p:embed/>
            </p:oleObj>
          </a:graphicData>
        </a:graphic>
      </p:graphicFrame>
      <p:sp>
        <p:nvSpPr>
          <p:cNvPr id="3080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5. V6 PLM Extensibility &amp; Customization Model</a:t>
            </a:r>
          </a:p>
        </p:txBody>
      </p:sp>
      <p:sp>
        <p:nvSpPr>
          <p:cNvPr id="3081" name="Text Box 15"/>
          <p:cNvSpPr txBox="1">
            <a:spLocks noChangeArrowheads="1"/>
          </p:cNvSpPr>
          <p:nvPr/>
        </p:nvSpPr>
        <p:spPr bwMode="auto">
          <a:xfrm>
            <a:off x="5385732" y="1947791"/>
            <a:ext cx="3053593" cy="715089"/>
          </a:xfrm>
          <a:prstGeom prst="wedgeRoundRectCallout">
            <a:avLst>
              <a:gd name="adj1" fmla="val -20284"/>
              <a:gd name="adj2" fmla="val 68366"/>
              <a:gd name="adj3" fmla="val 16667"/>
            </a:avLst>
          </a:prstGeom>
          <a:solidFill>
            <a:schemeClr val="accent3"/>
          </a:solidFill>
          <a:ln w="28575">
            <a:solidFill>
              <a:srgbClr val="0033CC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0"/>
              </a:spcBef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 Customize </a:t>
            </a:r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dirty="0" smtClean="0">
                <a:solidFill>
                  <a:schemeClr val="tx1"/>
                </a:solidFill>
              </a:rPr>
              <a:t>ENOVIA 3DLive </a:t>
            </a:r>
            <a:r>
              <a:rPr lang="en-US" dirty="0">
                <a:solidFill>
                  <a:schemeClr val="tx1"/>
                </a:solidFill>
              </a:rPr>
              <a:t>client</a:t>
            </a:r>
          </a:p>
          <a:p>
            <a:pPr algn="l" eaLnBrk="1" hangingPunct="1">
              <a:spcBef>
                <a:spcPct val="0"/>
              </a:spcBef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 Publish </a:t>
            </a:r>
            <a:r>
              <a:rPr lang="en-US" dirty="0">
                <a:solidFill>
                  <a:schemeClr val="tx1"/>
                </a:solidFill>
              </a:rPr>
              <a:t>commands to a portal </a:t>
            </a:r>
            <a:r>
              <a:rPr lang="en-US" dirty="0" smtClean="0">
                <a:solidFill>
                  <a:schemeClr val="tx1"/>
                </a:solidFill>
              </a:rPr>
              <a:t>server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l" eaLnBrk="1" hangingPunct="1">
              <a:spcBef>
                <a:spcPct val="0"/>
              </a:spcBef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 Etc</a:t>
            </a:r>
          </a:p>
        </p:txBody>
      </p:sp>
      <p:sp>
        <p:nvSpPr>
          <p:cNvPr id="3082" name="Text Box 16"/>
          <p:cNvSpPr txBox="1">
            <a:spLocks noChangeArrowheads="1"/>
          </p:cNvSpPr>
          <p:nvPr/>
        </p:nvSpPr>
        <p:spPr bwMode="auto">
          <a:xfrm>
            <a:off x="4586855" y="5484144"/>
            <a:ext cx="1956558" cy="919401"/>
          </a:xfrm>
          <a:prstGeom prst="wedgeRoundRectCallout">
            <a:avLst>
              <a:gd name="adj1" fmla="val 28176"/>
              <a:gd name="adj2" fmla="val -70945"/>
              <a:gd name="adj3" fmla="val 16667"/>
            </a:avLst>
          </a:prstGeom>
          <a:solidFill>
            <a:schemeClr val="accent3"/>
          </a:solidFill>
          <a:ln w="28575">
            <a:solidFill>
              <a:srgbClr val="007635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0"/>
              </a:spcBef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 Write </a:t>
            </a:r>
            <a:r>
              <a:rPr lang="en-US" dirty="0">
                <a:solidFill>
                  <a:schemeClr val="tx1"/>
                </a:solidFill>
              </a:rPr>
              <a:t>a new application</a:t>
            </a:r>
          </a:p>
          <a:p>
            <a:pPr algn="l" eaLnBrk="1" hangingPunct="1">
              <a:spcBef>
                <a:spcPct val="0"/>
              </a:spcBef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 Add </a:t>
            </a:r>
            <a:r>
              <a:rPr lang="en-US" dirty="0">
                <a:solidFill>
                  <a:schemeClr val="tx1"/>
                </a:solidFill>
              </a:rPr>
              <a:t>a new feature</a:t>
            </a:r>
          </a:p>
          <a:p>
            <a:pPr algn="l" eaLnBrk="1" hangingPunct="1">
              <a:spcBef>
                <a:spcPct val="0"/>
              </a:spcBef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 Add </a:t>
            </a:r>
            <a:r>
              <a:rPr lang="en-US" dirty="0">
                <a:solidFill>
                  <a:schemeClr val="tx1"/>
                </a:solidFill>
              </a:rPr>
              <a:t>a new </a:t>
            </a:r>
            <a:r>
              <a:rPr lang="en-US" dirty="0" smtClean="0">
                <a:solidFill>
                  <a:schemeClr val="tx1"/>
                </a:solidFill>
              </a:rPr>
              <a:t>command</a:t>
            </a:r>
          </a:p>
          <a:p>
            <a:pPr algn="l" eaLnBrk="1" hangingPunct="1">
              <a:spcBef>
                <a:spcPct val="0"/>
              </a:spcBef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 Etc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83" name="Text Box 18"/>
          <p:cNvSpPr txBox="1">
            <a:spLocks noChangeArrowheads="1"/>
          </p:cNvSpPr>
          <p:nvPr/>
        </p:nvSpPr>
        <p:spPr bwMode="auto">
          <a:xfrm>
            <a:off x="6780401" y="4013521"/>
            <a:ext cx="2111929" cy="1532334"/>
          </a:xfrm>
          <a:prstGeom prst="wedgeRoundRectCallout">
            <a:avLst>
              <a:gd name="adj1" fmla="val -57054"/>
              <a:gd name="adj2" fmla="val -28379"/>
              <a:gd name="adj3" fmla="val 16667"/>
            </a:avLst>
          </a:prstGeom>
          <a:solidFill>
            <a:schemeClr val="accent3"/>
          </a:solidFill>
          <a:ln w="28575">
            <a:solidFill>
              <a:srgbClr val="CF9F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0"/>
              </a:spcBef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 Extend </a:t>
            </a:r>
            <a:r>
              <a:rPr lang="en-US" dirty="0">
                <a:solidFill>
                  <a:schemeClr val="tx1"/>
                </a:solidFill>
              </a:rPr>
              <a:t>existing lifecycle</a:t>
            </a:r>
          </a:p>
          <a:p>
            <a:pPr algn="l" eaLnBrk="1" hangingPunct="1">
              <a:spcBef>
                <a:spcPct val="0"/>
              </a:spcBef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 Extend </a:t>
            </a:r>
            <a:r>
              <a:rPr lang="en-US" dirty="0">
                <a:solidFill>
                  <a:schemeClr val="tx1"/>
                </a:solidFill>
              </a:rPr>
              <a:t>business logic</a:t>
            </a:r>
          </a:p>
          <a:p>
            <a:pPr algn="l" eaLnBrk="1" hangingPunct="1">
              <a:spcBef>
                <a:spcPct val="0"/>
              </a:spcBef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 Modify </a:t>
            </a:r>
            <a:r>
              <a:rPr lang="en-US" dirty="0">
                <a:solidFill>
                  <a:schemeClr val="tx1"/>
                </a:solidFill>
              </a:rPr>
              <a:t>access controls</a:t>
            </a:r>
          </a:p>
          <a:p>
            <a:pPr algn="l" eaLnBrk="1" hangingPunct="1">
              <a:spcBef>
                <a:spcPct val="0"/>
              </a:spcBef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 Extend </a:t>
            </a:r>
            <a:r>
              <a:rPr lang="en-US" dirty="0">
                <a:solidFill>
                  <a:schemeClr val="tx1"/>
                </a:solidFill>
              </a:rPr>
              <a:t>a table or form</a:t>
            </a:r>
          </a:p>
          <a:p>
            <a:pPr algn="l" eaLnBrk="1" hangingPunct="1">
              <a:spcBef>
                <a:spcPct val="0"/>
              </a:spcBef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 Add </a:t>
            </a:r>
            <a:r>
              <a:rPr lang="en-US" dirty="0">
                <a:solidFill>
                  <a:schemeClr val="tx1"/>
                </a:solidFill>
              </a:rPr>
              <a:t>a new subtype</a:t>
            </a:r>
          </a:p>
          <a:p>
            <a:pPr algn="l" eaLnBrk="1" hangingPunct="1">
              <a:spcBef>
                <a:spcPct val="0"/>
              </a:spcBef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 Add </a:t>
            </a:r>
            <a:r>
              <a:rPr lang="en-US" dirty="0">
                <a:solidFill>
                  <a:schemeClr val="tx1"/>
                </a:solidFill>
              </a:rPr>
              <a:t>a new </a:t>
            </a:r>
            <a:r>
              <a:rPr lang="en-US" dirty="0" smtClean="0">
                <a:solidFill>
                  <a:schemeClr val="tx1"/>
                </a:solidFill>
              </a:rPr>
              <a:t>attribute</a:t>
            </a:r>
          </a:p>
          <a:p>
            <a:pPr algn="l" eaLnBrk="1" hangingPunct="1">
              <a:spcBef>
                <a:spcPct val="0"/>
              </a:spcBef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Etc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84" name="Text Box 19"/>
          <p:cNvSpPr txBox="1">
            <a:spLocks noChangeArrowheads="1"/>
          </p:cNvSpPr>
          <p:nvPr/>
        </p:nvSpPr>
        <p:spPr bwMode="auto">
          <a:xfrm>
            <a:off x="6786695" y="2896825"/>
            <a:ext cx="1795243" cy="919401"/>
          </a:xfrm>
          <a:prstGeom prst="wedgeRoundRectCallout">
            <a:avLst>
              <a:gd name="adj1" fmla="val -58036"/>
              <a:gd name="adj2" fmla="val 23493"/>
              <a:gd name="adj3" fmla="val 16667"/>
            </a:avLst>
          </a:prstGeom>
          <a:solidFill>
            <a:schemeClr val="accent3"/>
          </a:solidFill>
          <a:ln w="28575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0"/>
              </a:spcBef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 Create </a:t>
            </a:r>
            <a:r>
              <a:rPr lang="en-US" dirty="0">
                <a:solidFill>
                  <a:schemeClr val="tx1"/>
                </a:solidFill>
              </a:rPr>
              <a:t>a new </a:t>
            </a:r>
            <a:r>
              <a:rPr lang="en-US" dirty="0" smtClean="0">
                <a:solidFill>
                  <a:schemeClr val="tx1"/>
                </a:solidFill>
              </a:rPr>
              <a:t>common component</a:t>
            </a:r>
            <a:endParaRPr lang="en-US" dirty="0">
              <a:solidFill>
                <a:schemeClr val="tx1"/>
              </a:solidFill>
            </a:endParaRPr>
          </a:p>
          <a:p>
            <a:pPr algn="l" eaLnBrk="1" hangingPunct="1">
              <a:spcBef>
                <a:spcPct val="0"/>
              </a:spcBef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 Add </a:t>
            </a:r>
            <a:r>
              <a:rPr lang="en-US" dirty="0">
                <a:solidFill>
                  <a:schemeClr val="tx1"/>
                </a:solidFill>
              </a:rPr>
              <a:t>a new </a:t>
            </a:r>
            <a:r>
              <a:rPr lang="en-US" dirty="0" smtClean="0">
                <a:solidFill>
                  <a:schemeClr val="tx1"/>
                </a:solidFill>
              </a:rPr>
              <a:t>trigger</a:t>
            </a:r>
          </a:p>
          <a:p>
            <a:pPr algn="l" eaLnBrk="1" hangingPunct="1">
              <a:spcBef>
                <a:spcPct val="0"/>
              </a:spcBef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Etc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085" name="Group 20"/>
          <p:cNvGrpSpPr>
            <a:grpSpLocks/>
          </p:cNvGrpSpPr>
          <p:nvPr/>
        </p:nvGrpSpPr>
        <p:grpSpPr bwMode="auto">
          <a:xfrm>
            <a:off x="5277724" y="2817697"/>
            <a:ext cx="1336675" cy="2565400"/>
            <a:chOff x="7162802" y="2411155"/>
            <a:chExt cx="1989138" cy="4211111"/>
          </a:xfrm>
        </p:grpSpPr>
        <p:grpSp>
          <p:nvGrpSpPr>
            <p:cNvPr id="3093" name="Group 4"/>
            <p:cNvGrpSpPr>
              <a:grpSpLocks/>
            </p:cNvGrpSpPr>
            <p:nvPr/>
          </p:nvGrpSpPr>
          <p:grpSpPr bwMode="auto">
            <a:xfrm>
              <a:off x="7162802" y="5218916"/>
              <a:ext cx="1989138" cy="1403350"/>
              <a:chOff x="4512" y="2898"/>
              <a:chExt cx="1253" cy="884"/>
            </a:xfrm>
          </p:grpSpPr>
          <p:sp>
            <p:nvSpPr>
              <p:cNvPr id="3103" name="Rectangle 5"/>
              <p:cNvSpPr>
                <a:spLocks noChangeArrowheads="1"/>
              </p:cNvSpPr>
              <p:nvPr/>
            </p:nvSpPr>
            <p:spPr bwMode="auto">
              <a:xfrm>
                <a:off x="4655" y="3033"/>
                <a:ext cx="1110" cy="668"/>
              </a:xfrm>
              <a:prstGeom prst="rect">
                <a:avLst/>
              </a:prstGeom>
              <a:solidFill>
                <a:srgbClr val="0099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eaLnBrk="1" hangingPunct="1">
                  <a:spcBef>
                    <a:spcPct val="0"/>
                  </a:spcBef>
                </a:pPr>
                <a:r>
                  <a:rPr lang="en-US" sz="900" b="1">
                    <a:solidFill>
                      <a:schemeClr val="bg1"/>
                    </a:solidFill>
                  </a:rPr>
                  <a:t>Create or Customize Business Logic, and IP Modelers</a:t>
                </a:r>
                <a:endParaRPr lang="en-US" sz="900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3104" name="AutoShape 6"/>
              <p:cNvSpPr>
                <a:spLocks/>
              </p:cNvSpPr>
              <p:nvPr/>
            </p:nvSpPr>
            <p:spPr bwMode="auto">
              <a:xfrm>
                <a:off x="4512" y="2898"/>
                <a:ext cx="144" cy="884"/>
              </a:xfrm>
              <a:prstGeom prst="rightBrace">
                <a:avLst>
                  <a:gd name="adj1" fmla="val 51157"/>
                  <a:gd name="adj2" fmla="val 50000"/>
                </a:avLst>
              </a:prstGeom>
              <a:solidFill>
                <a:srgbClr val="0099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900"/>
              </a:p>
            </p:txBody>
          </p:sp>
        </p:grpSp>
        <p:grpSp>
          <p:nvGrpSpPr>
            <p:cNvPr id="3094" name="Group 7"/>
            <p:cNvGrpSpPr>
              <a:grpSpLocks/>
            </p:cNvGrpSpPr>
            <p:nvPr/>
          </p:nvGrpSpPr>
          <p:grpSpPr bwMode="auto">
            <a:xfrm>
              <a:off x="7162802" y="4161641"/>
              <a:ext cx="1989138" cy="1030288"/>
              <a:chOff x="4512" y="2232"/>
              <a:chExt cx="1253" cy="649"/>
            </a:xfrm>
          </p:grpSpPr>
          <p:sp>
            <p:nvSpPr>
              <p:cNvPr id="3101" name="Rectangle 8"/>
              <p:cNvSpPr>
                <a:spLocks noChangeArrowheads="1"/>
              </p:cNvSpPr>
              <p:nvPr/>
            </p:nvSpPr>
            <p:spPr bwMode="auto">
              <a:xfrm>
                <a:off x="4655" y="2330"/>
                <a:ext cx="1110" cy="525"/>
              </a:xfrm>
              <a:prstGeom prst="rect">
                <a:avLst/>
              </a:prstGeom>
              <a:solidFill>
                <a:srgbClr val="996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eaLnBrk="1" hangingPunct="1">
                  <a:spcBef>
                    <a:spcPct val="0"/>
                  </a:spcBef>
                </a:pPr>
                <a:r>
                  <a:rPr lang="en-US" sz="900" b="1">
                    <a:solidFill>
                      <a:schemeClr val="bg1"/>
                    </a:solidFill>
                  </a:rPr>
                  <a:t>Create or Customize Data and UI Models</a:t>
                </a:r>
                <a:endParaRPr lang="en-US" sz="900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3102" name="AutoShape 9"/>
              <p:cNvSpPr>
                <a:spLocks/>
              </p:cNvSpPr>
              <p:nvPr/>
            </p:nvSpPr>
            <p:spPr bwMode="auto">
              <a:xfrm>
                <a:off x="4512" y="2232"/>
                <a:ext cx="134" cy="649"/>
              </a:xfrm>
              <a:prstGeom prst="rightBrace">
                <a:avLst>
                  <a:gd name="adj1" fmla="val 36100"/>
                  <a:gd name="adj2" fmla="val 50000"/>
                </a:avLst>
              </a:prstGeom>
              <a:solidFill>
                <a:srgbClr val="9966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900"/>
              </a:p>
            </p:txBody>
          </p:sp>
        </p:grpSp>
        <p:grpSp>
          <p:nvGrpSpPr>
            <p:cNvPr id="3095" name="Group 10"/>
            <p:cNvGrpSpPr>
              <a:grpSpLocks/>
            </p:cNvGrpSpPr>
            <p:nvPr/>
          </p:nvGrpSpPr>
          <p:grpSpPr bwMode="auto">
            <a:xfrm>
              <a:off x="7162804" y="3163104"/>
              <a:ext cx="1981201" cy="990600"/>
              <a:chOff x="4512" y="1603"/>
              <a:chExt cx="1248" cy="624"/>
            </a:xfrm>
          </p:grpSpPr>
          <p:sp>
            <p:nvSpPr>
              <p:cNvPr id="3099" name="Rectangle 11"/>
              <p:cNvSpPr>
                <a:spLocks noChangeArrowheads="1"/>
              </p:cNvSpPr>
              <p:nvPr/>
            </p:nvSpPr>
            <p:spPr bwMode="auto">
              <a:xfrm>
                <a:off x="4655" y="1618"/>
                <a:ext cx="1105" cy="525"/>
              </a:xfrm>
              <a:prstGeom prst="rect">
                <a:avLst/>
              </a:prstGeom>
              <a:solidFill>
                <a:srgbClr val="EB8B1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eaLnBrk="1" hangingPunct="1">
                  <a:spcBef>
                    <a:spcPct val="0"/>
                  </a:spcBef>
                </a:pPr>
                <a:r>
                  <a:rPr lang="en-US" sz="900" b="1">
                    <a:solidFill>
                      <a:schemeClr val="bg1"/>
                    </a:solidFill>
                  </a:rPr>
                  <a:t>Create or Customize PLM Business Process</a:t>
                </a:r>
                <a:endParaRPr lang="en-US" sz="900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3100" name="AutoShape 12"/>
              <p:cNvSpPr>
                <a:spLocks/>
              </p:cNvSpPr>
              <p:nvPr/>
            </p:nvSpPr>
            <p:spPr bwMode="auto">
              <a:xfrm>
                <a:off x="4512" y="1603"/>
                <a:ext cx="144" cy="624"/>
              </a:xfrm>
              <a:prstGeom prst="rightBrace">
                <a:avLst>
                  <a:gd name="adj1" fmla="val 36111"/>
                  <a:gd name="adj2" fmla="val 50000"/>
                </a:avLst>
              </a:prstGeom>
              <a:solidFill>
                <a:srgbClr val="EB8B18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900"/>
              </a:p>
            </p:txBody>
          </p:sp>
        </p:grpSp>
        <p:grpSp>
          <p:nvGrpSpPr>
            <p:cNvPr id="3096" name="Group 13"/>
            <p:cNvGrpSpPr>
              <a:grpSpLocks/>
            </p:cNvGrpSpPr>
            <p:nvPr/>
          </p:nvGrpSpPr>
          <p:grpSpPr bwMode="auto">
            <a:xfrm>
              <a:off x="7162802" y="2411155"/>
              <a:ext cx="1979613" cy="733778"/>
              <a:chOff x="4512" y="1170"/>
              <a:chExt cx="1247" cy="416"/>
            </a:xfrm>
          </p:grpSpPr>
          <p:sp>
            <p:nvSpPr>
              <p:cNvPr id="3097" name="Rectangle 14"/>
              <p:cNvSpPr>
                <a:spLocks noChangeArrowheads="1"/>
              </p:cNvSpPr>
              <p:nvPr/>
            </p:nvSpPr>
            <p:spPr bwMode="auto">
              <a:xfrm>
                <a:off x="4655" y="1174"/>
                <a:ext cx="1104" cy="344"/>
              </a:xfrm>
              <a:prstGeom prst="rect">
                <a:avLst/>
              </a:prstGeom>
              <a:solidFill>
                <a:srgbClr val="0A50A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eaLnBrk="1" hangingPunct="1">
                  <a:spcBef>
                    <a:spcPct val="0"/>
                  </a:spcBef>
                </a:pPr>
                <a:r>
                  <a:rPr lang="en-US" sz="900" b="1">
                    <a:solidFill>
                      <a:schemeClr val="bg1"/>
                    </a:solidFill>
                  </a:rPr>
                  <a:t>Customize PLM User Experience </a:t>
                </a:r>
                <a:endParaRPr 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098" name="AutoShape 15"/>
              <p:cNvSpPr>
                <a:spLocks/>
              </p:cNvSpPr>
              <p:nvPr/>
            </p:nvSpPr>
            <p:spPr bwMode="auto">
              <a:xfrm>
                <a:off x="4512" y="1170"/>
                <a:ext cx="146" cy="416"/>
              </a:xfrm>
              <a:prstGeom prst="rightBrace">
                <a:avLst>
                  <a:gd name="adj1" fmla="val 24997"/>
                  <a:gd name="adj2" fmla="val 50000"/>
                </a:avLst>
              </a:prstGeom>
              <a:solidFill>
                <a:srgbClr val="0A50A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900"/>
              </a:p>
            </p:txBody>
          </p:sp>
        </p:grpSp>
      </p:grpSp>
      <p:grpSp>
        <p:nvGrpSpPr>
          <p:cNvPr id="3086" name="Group 34"/>
          <p:cNvGrpSpPr>
            <a:grpSpLocks/>
          </p:cNvGrpSpPr>
          <p:nvPr/>
        </p:nvGrpSpPr>
        <p:grpSpPr bwMode="auto">
          <a:xfrm>
            <a:off x="569199" y="2562109"/>
            <a:ext cx="1193800" cy="719138"/>
            <a:chOff x="434975" y="2092325"/>
            <a:chExt cx="1193412" cy="719233"/>
          </a:xfrm>
        </p:grpSpPr>
        <p:grpSp>
          <p:nvGrpSpPr>
            <p:cNvPr id="3089" name="Group 17"/>
            <p:cNvGrpSpPr>
              <a:grpSpLocks/>
            </p:cNvGrpSpPr>
            <p:nvPr/>
          </p:nvGrpSpPr>
          <p:grpSpPr bwMode="auto">
            <a:xfrm rot="-5400000">
              <a:off x="727505" y="2355282"/>
              <a:ext cx="257347" cy="655206"/>
              <a:chOff x="144" y="624"/>
              <a:chExt cx="240" cy="672"/>
            </a:xfrm>
          </p:grpSpPr>
          <p:sp>
            <p:nvSpPr>
              <p:cNvPr id="3091" name="Rectangle 18"/>
              <p:cNvSpPr>
                <a:spLocks noChangeArrowheads="1"/>
              </p:cNvSpPr>
              <p:nvPr/>
            </p:nvSpPr>
            <p:spPr bwMode="auto">
              <a:xfrm>
                <a:off x="144" y="817"/>
                <a:ext cx="240" cy="2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36000" bIns="46800" anchor="ctr">
                <a:spAutoFit/>
              </a:bodyPr>
              <a:lstStyle/>
              <a:p>
                <a:endParaRPr lang="en-US" sz="900"/>
              </a:p>
            </p:txBody>
          </p:sp>
          <p:sp>
            <p:nvSpPr>
              <p:cNvPr id="3092" name="AutoShape 19"/>
              <p:cNvSpPr>
                <a:spLocks/>
              </p:cNvSpPr>
              <p:nvPr/>
            </p:nvSpPr>
            <p:spPr bwMode="auto">
              <a:xfrm>
                <a:off x="192" y="624"/>
                <a:ext cx="144" cy="672"/>
              </a:xfrm>
              <a:prstGeom prst="rightBrace">
                <a:avLst>
                  <a:gd name="adj1" fmla="val 38889"/>
                  <a:gd name="adj2" fmla="val 50000"/>
                </a:avLst>
              </a:prstGeom>
              <a:solidFill>
                <a:srgbClr val="CC33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900"/>
              </a:p>
            </p:txBody>
          </p:sp>
        </p:grpSp>
        <p:sp>
          <p:nvSpPr>
            <p:cNvPr id="3090" name="Rectangle 20"/>
            <p:cNvSpPr>
              <a:spLocks noChangeArrowheads="1"/>
            </p:cNvSpPr>
            <p:nvPr/>
          </p:nvSpPr>
          <p:spPr bwMode="auto">
            <a:xfrm>
              <a:off x="434975" y="2092325"/>
              <a:ext cx="1193412" cy="507841"/>
            </a:xfrm>
            <a:prstGeom prst="rect">
              <a:avLst/>
            </a:prstGeom>
            <a:solidFill>
              <a:srgbClr val="CC3300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0"/>
                </a:spcBef>
              </a:pPr>
              <a:r>
                <a:rPr lang="en-US" sz="900" b="1">
                  <a:solidFill>
                    <a:schemeClr val="bg1"/>
                  </a:solidFill>
                </a:rPr>
                <a:t>Create or Customize Connectors</a:t>
              </a:r>
              <a:endParaRPr lang="en-US" sz="900" b="1" i="1">
                <a:solidFill>
                  <a:schemeClr val="bg1"/>
                </a:solidFill>
              </a:endParaRPr>
            </a:p>
          </p:txBody>
        </p:sp>
      </p:grpSp>
      <p:sp>
        <p:nvSpPr>
          <p:cNvPr id="3087" name="Text Box 12"/>
          <p:cNvSpPr txBox="1">
            <a:spLocks noChangeArrowheads="1"/>
          </p:cNvSpPr>
          <p:nvPr/>
        </p:nvSpPr>
        <p:spPr bwMode="auto">
          <a:xfrm>
            <a:off x="360726" y="1748290"/>
            <a:ext cx="4353887" cy="612934"/>
          </a:xfrm>
          <a:prstGeom prst="wedgeRoundRectCallout">
            <a:avLst>
              <a:gd name="adj1" fmla="val -23916"/>
              <a:gd name="adj2" fmla="val 82062"/>
              <a:gd name="adj3" fmla="val 16667"/>
            </a:avLst>
          </a:prstGeom>
          <a:solidFill>
            <a:schemeClr val="accent3"/>
          </a:solidFill>
          <a:ln w="2857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l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 Federate data sources in V6 through connectors</a:t>
            </a:r>
          </a:p>
          <a:p>
            <a:pPr algn="l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Loose </a:t>
            </a:r>
            <a:r>
              <a:rPr lang="en-US" dirty="0">
                <a:solidFill>
                  <a:schemeClr val="tx1"/>
                </a:solidFill>
              </a:rPr>
              <a:t>Coupling with </a:t>
            </a:r>
            <a:r>
              <a:rPr lang="en-US" dirty="0" err="1">
                <a:solidFill>
                  <a:schemeClr val="tx1"/>
                </a:solidFill>
              </a:rPr>
              <a:t>xPDM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systems through Web Services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55008" y="758330"/>
            <a:ext cx="80702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i="1" kern="0" dirty="0" smtClean="0">
                <a:solidFill>
                  <a:srgbClr val="C00000"/>
                </a:solidFill>
                <a:latin typeface="Arial"/>
                <a:cs typeface="+mn-cs"/>
              </a:rPr>
              <a:t>Adapts V6 to Customer Industry IP and Business Processes Specificities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 V6 Integrated Development Environment</a:t>
            </a:r>
            <a:endParaRPr lang="en-US" dirty="0"/>
          </a:p>
        </p:txBody>
      </p:sp>
      <p:sp>
        <p:nvSpPr>
          <p:cNvPr id="17411" name="Content Placeholder 9"/>
          <p:cNvSpPr>
            <a:spLocks noGrp="1"/>
          </p:cNvSpPr>
          <p:nvPr>
            <p:ph idx="1"/>
          </p:nvPr>
        </p:nvSpPr>
        <p:spPr>
          <a:xfrm>
            <a:off x="125834" y="1608083"/>
            <a:ext cx="6593747" cy="5037416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sz="1800" dirty="0" smtClean="0">
                <a:solidFill>
                  <a:srgbClr val="000066"/>
                </a:solidFill>
              </a:rPr>
              <a:t>V6 Authoring Data Model Customizer</a:t>
            </a:r>
          </a:p>
          <a:p>
            <a:pPr lvl="1" eaLnBrk="1" hangingPunct="1">
              <a:lnSpc>
                <a:spcPct val="100000"/>
              </a:lnSpc>
            </a:pPr>
            <a:r>
              <a:rPr lang="en-US" sz="1400" dirty="0" smtClean="0">
                <a:solidFill>
                  <a:srgbClr val="000066"/>
                </a:solidFill>
              </a:rPr>
              <a:t>Creates/Edits a VPM data model customization</a:t>
            </a:r>
          </a:p>
          <a:p>
            <a:pPr eaLnBrk="1" hangingPunct="1">
              <a:lnSpc>
                <a:spcPct val="150000"/>
              </a:lnSpc>
            </a:pPr>
            <a:r>
              <a:rPr lang="en-US" sz="1800" dirty="0" smtClean="0">
                <a:solidFill>
                  <a:srgbClr val="000066"/>
                </a:solidFill>
              </a:rPr>
              <a:t>ENOVIA Studio Customization Toolkit</a:t>
            </a:r>
          </a:p>
          <a:p>
            <a:pPr lvl="1" eaLnBrk="1" hangingPunct="1">
              <a:lnSpc>
                <a:spcPct val="150000"/>
              </a:lnSpc>
            </a:pPr>
            <a:r>
              <a:rPr lang="en-US" sz="1400" dirty="0" smtClean="0">
                <a:solidFill>
                  <a:srgbClr val="000066"/>
                </a:solidFill>
              </a:rPr>
              <a:t>Customize an ENOVIA implementation</a:t>
            </a:r>
          </a:p>
          <a:p>
            <a:pPr eaLnBrk="1" hangingPunct="1">
              <a:lnSpc>
                <a:spcPct val="150000"/>
              </a:lnSpc>
            </a:pPr>
            <a:r>
              <a:rPr lang="en-US" sz="1800" dirty="0" smtClean="0">
                <a:solidFill>
                  <a:srgbClr val="000066"/>
                </a:solidFill>
              </a:rPr>
              <a:t>ENOVIA Studio Federation Toolkit</a:t>
            </a:r>
          </a:p>
          <a:p>
            <a:pPr lvl="1" eaLnBrk="1" hangingPunct="1">
              <a:lnSpc>
                <a:spcPct val="150000"/>
              </a:lnSpc>
            </a:pPr>
            <a:r>
              <a:rPr lang="en-US" sz="1400" dirty="0" smtClean="0">
                <a:solidFill>
                  <a:srgbClr val="000066"/>
                </a:solidFill>
              </a:rPr>
              <a:t>Incorporates data from Enterprise systems into V6</a:t>
            </a:r>
            <a:endParaRPr lang="en-US" sz="1800" dirty="0" smtClean="0">
              <a:solidFill>
                <a:srgbClr val="000066"/>
              </a:solidFill>
            </a:endParaRPr>
          </a:p>
          <a:p>
            <a:pPr eaLnBrk="1" hangingPunct="1">
              <a:lnSpc>
                <a:spcPct val="150000"/>
              </a:lnSpc>
            </a:pPr>
            <a:r>
              <a:rPr lang="en-US" sz="1800" dirty="0" smtClean="0">
                <a:solidFill>
                  <a:srgbClr val="000066"/>
                </a:solidFill>
              </a:rPr>
              <a:t>ENOVIA Studio Architect &amp; Developer Edition</a:t>
            </a:r>
          </a:p>
          <a:p>
            <a:pPr lvl="1" eaLnBrk="1" hangingPunct="1">
              <a:lnSpc>
                <a:spcPct val="100000"/>
              </a:lnSpc>
            </a:pPr>
            <a:r>
              <a:rPr lang="en-US" sz="1400" dirty="0" smtClean="0">
                <a:solidFill>
                  <a:srgbClr val="000066"/>
                </a:solidFill>
              </a:rPr>
              <a:t>Designs interactively custom components for V6 products through a “rich” user experience </a:t>
            </a:r>
            <a:endParaRPr lang="en-US" sz="1800" dirty="0" smtClean="0">
              <a:solidFill>
                <a:srgbClr val="000066"/>
              </a:solidFill>
            </a:endParaRPr>
          </a:p>
          <a:p>
            <a:pPr eaLnBrk="1" hangingPunct="1">
              <a:lnSpc>
                <a:spcPct val="150000"/>
              </a:lnSpc>
            </a:pPr>
            <a:r>
              <a:rPr lang="en-US" sz="1800" dirty="0" smtClean="0">
                <a:solidFill>
                  <a:srgbClr val="000066"/>
                </a:solidFill>
              </a:rPr>
              <a:t>ENOVIA Studio Schema Analyzer</a:t>
            </a:r>
          </a:p>
          <a:p>
            <a:pPr lvl="1" eaLnBrk="1" hangingPunct="1">
              <a:lnSpc>
                <a:spcPct val="100000"/>
              </a:lnSpc>
            </a:pPr>
            <a:r>
              <a:rPr lang="en-US" sz="1400" dirty="0" smtClean="0">
                <a:solidFill>
                  <a:srgbClr val="000066"/>
                </a:solidFill>
              </a:rPr>
              <a:t>Deciphers and learns the data model of an ENOVIA implementation using standard graphical and textual reports</a:t>
            </a:r>
          </a:p>
        </p:txBody>
      </p:sp>
      <p:pic>
        <p:nvPicPr>
          <p:cNvPr id="17412" name="Picture 9"/>
          <p:cNvPicPr>
            <a:picLocks noChangeAspect="1" noChangeArrowheads="1"/>
          </p:cNvPicPr>
          <p:nvPr/>
        </p:nvPicPr>
        <p:blipFill>
          <a:blip r:embed="rId3"/>
          <a:srcRect l="8099" t="16547" r="16122" b="19626"/>
          <a:stretch>
            <a:fillRect/>
          </a:stretch>
        </p:blipFill>
        <p:spPr bwMode="auto">
          <a:xfrm>
            <a:off x="7009221" y="1601030"/>
            <a:ext cx="1393825" cy="914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413" name="Picture 4" descr="022UMLNewDiaRouted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48463" y="5624513"/>
            <a:ext cx="1176337" cy="9509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414" name="Picture 1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56475" y="4365625"/>
            <a:ext cx="1547813" cy="1098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415" name="Picture 4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04025" y="4752975"/>
            <a:ext cx="1371600" cy="3079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416" name="Picture 4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92913" y="3827463"/>
            <a:ext cx="1371600" cy="3079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417" name="Picture 13" descr="Sans titre - 2.gif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835775" y="2740025"/>
            <a:ext cx="1135063" cy="6524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Rectangle 11"/>
          <p:cNvSpPr/>
          <p:nvPr/>
        </p:nvSpPr>
        <p:spPr>
          <a:xfrm>
            <a:off x="805343" y="707996"/>
            <a:ext cx="71138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i="1" kern="0" dirty="0" smtClean="0">
                <a:solidFill>
                  <a:srgbClr val="C00000"/>
                </a:solidFill>
                <a:latin typeface="Arial"/>
                <a:cs typeface="+mn-cs"/>
              </a:rPr>
              <a:t>Provides Customers with Out-of-the-Box Tools </a:t>
            </a:r>
            <a:br>
              <a:rPr lang="en-US" sz="2000" b="1" i="1" kern="0" dirty="0" smtClean="0">
                <a:solidFill>
                  <a:srgbClr val="C00000"/>
                </a:solidFill>
                <a:latin typeface="Arial"/>
                <a:cs typeface="+mn-cs"/>
              </a:rPr>
            </a:br>
            <a:r>
              <a:rPr lang="en-US" sz="2000" b="1" i="1" kern="0" dirty="0" smtClean="0">
                <a:solidFill>
                  <a:srgbClr val="C00000"/>
                </a:solidFill>
                <a:latin typeface="Arial"/>
                <a:cs typeface="+mn-cs"/>
              </a:rPr>
              <a:t>to Customize and / or Develop New V6 Applications</a:t>
            </a:r>
            <a:endParaRPr lang="en-US" sz="2000" b="1" i="1" kern="0" dirty="0">
              <a:solidFill>
                <a:srgbClr val="C00000"/>
              </a:solidFill>
              <a:latin typeface="Arial"/>
              <a:cs typeface="+mn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Group 45"/>
          <p:cNvGrpSpPr>
            <a:grpSpLocks/>
          </p:cNvGrpSpPr>
          <p:nvPr/>
        </p:nvGrpSpPr>
        <p:grpSpPr bwMode="auto">
          <a:xfrm>
            <a:off x="6205684" y="2151063"/>
            <a:ext cx="1930400" cy="461962"/>
            <a:chOff x="5878287" y="2151063"/>
            <a:chExt cx="1930400" cy="461508"/>
          </a:xfrm>
        </p:grpSpPr>
        <p:sp>
          <p:nvSpPr>
            <p:cNvPr id="18475" name="AutoShape 3"/>
            <p:cNvSpPr>
              <a:spLocks noChangeArrowheads="1"/>
            </p:cNvSpPr>
            <p:nvPr/>
          </p:nvSpPr>
          <p:spPr bwMode="auto">
            <a:xfrm rot="5400000">
              <a:off x="6622256" y="1472407"/>
              <a:ext cx="357187" cy="1714500"/>
            </a:xfrm>
            <a:prstGeom prst="bracePair">
              <a:avLst>
                <a:gd name="adj" fmla="val 8333"/>
              </a:avLst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18476" name="Rectangle 44"/>
            <p:cNvSpPr>
              <a:spLocks noChangeArrowheads="1"/>
            </p:cNvSpPr>
            <p:nvPr/>
          </p:nvSpPr>
          <p:spPr bwMode="auto">
            <a:xfrm>
              <a:off x="5878287" y="2322286"/>
              <a:ext cx="1930400" cy="290285"/>
            </a:xfrm>
            <a:prstGeom prst="rect">
              <a:avLst/>
            </a:prstGeom>
            <a:solidFill>
              <a:schemeClr val="bg1">
                <a:alpha val="94901"/>
              </a:schemeClr>
            </a:solidFill>
            <a:ln w="12700" algn="ctr">
              <a:noFill/>
              <a:miter lim="800000"/>
              <a:headEnd/>
              <a:tailEnd/>
            </a:ln>
          </p:spPr>
          <p:txBody>
            <a:bodyPr lIns="36000" tIns="36000" rIns="36000" bIns="3600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8" name="AutoShape 6"/>
          <p:cNvSpPr>
            <a:spLocks noChangeArrowheads="1"/>
          </p:cNvSpPr>
          <p:nvPr/>
        </p:nvSpPr>
        <p:spPr bwMode="auto">
          <a:xfrm>
            <a:off x="631971" y="3048000"/>
            <a:ext cx="7772400" cy="1752600"/>
          </a:xfrm>
          <a:prstGeom prst="flowChartAlternateProcess">
            <a:avLst/>
          </a:prstGeom>
          <a:solidFill>
            <a:schemeClr val="accent3">
              <a:alpha val="58000"/>
            </a:schemeClr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100">
              <a:cs typeface="+mn-cs"/>
            </a:endParaRPr>
          </a:p>
        </p:txBody>
      </p:sp>
      <p:sp>
        <p:nvSpPr>
          <p:cNvPr id="18437" name="AutoShape 11"/>
          <p:cNvSpPr>
            <a:spLocks noChangeArrowheads="1"/>
          </p:cNvSpPr>
          <p:nvPr/>
        </p:nvSpPr>
        <p:spPr bwMode="auto">
          <a:xfrm>
            <a:off x="1786084" y="4202113"/>
            <a:ext cx="6199187" cy="438150"/>
          </a:xfrm>
          <a:prstGeom prst="flowChartAlternateProcess">
            <a:avLst/>
          </a:prstGeom>
          <a:solidFill>
            <a:srgbClr val="FFC000"/>
          </a:solidFill>
          <a:ln w="9525" algn="ctr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100"/>
          </a:p>
        </p:txBody>
      </p:sp>
      <p:cxnSp>
        <p:nvCxnSpPr>
          <p:cNvPr id="63" name="Straight Connector 62"/>
          <p:cNvCxnSpPr>
            <a:stCxn id="18461" idx="6"/>
            <a:endCxn id="18453" idx="2"/>
          </p:cNvCxnSpPr>
          <p:nvPr/>
        </p:nvCxnSpPr>
        <p:spPr>
          <a:xfrm>
            <a:off x="2243284" y="4030663"/>
            <a:ext cx="5314950" cy="1587"/>
          </a:xfrm>
          <a:prstGeom prst="line">
            <a:avLst/>
          </a:prstGeom>
          <a:ln w="28575">
            <a:solidFill>
              <a:schemeClr val="accent4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5400000">
            <a:off x="7022452" y="3704432"/>
            <a:ext cx="1177925" cy="1588"/>
          </a:xfrm>
          <a:prstGeom prst="line">
            <a:avLst/>
          </a:prstGeom>
          <a:ln w="28575">
            <a:solidFill>
              <a:schemeClr val="accent4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16200000" flipH="1">
            <a:off x="6101703" y="3702844"/>
            <a:ext cx="1173162" cy="0"/>
          </a:xfrm>
          <a:prstGeom prst="line">
            <a:avLst/>
          </a:prstGeom>
          <a:ln w="28575">
            <a:solidFill>
              <a:schemeClr val="accent4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rot="5400000" flipH="1" flipV="1">
            <a:off x="1605902" y="3704432"/>
            <a:ext cx="1166813" cy="0"/>
          </a:xfrm>
          <a:prstGeom prst="line">
            <a:avLst/>
          </a:prstGeom>
          <a:ln w="28575">
            <a:solidFill>
              <a:schemeClr val="accent4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2644" name="AutoShape 4"/>
          <p:cNvSpPr>
            <a:spLocks noChangeArrowheads="1"/>
          </p:cNvSpPr>
          <p:nvPr/>
        </p:nvSpPr>
        <p:spPr bwMode="auto">
          <a:xfrm>
            <a:off x="1701946" y="2254250"/>
            <a:ext cx="962025" cy="665163"/>
          </a:xfrm>
          <a:prstGeom prst="flowChartAlternateProcess">
            <a:avLst/>
          </a:prstGeom>
          <a:solidFill>
            <a:schemeClr val="accent3">
              <a:lumMod val="95000"/>
            </a:schemeClr>
          </a:solidFill>
          <a:ln w="9525">
            <a:solidFill>
              <a:schemeClr val="accent3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100">
              <a:solidFill>
                <a:schemeClr val="tx1"/>
              </a:solidFill>
              <a:cs typeface="+mn-cs"/>
            </a:endParaRPr>
          </a:p>
        </p:txBody>
      </p:sp>
      <p:sp>
        <p:nvSpPr>
          <p:cNvPr id="1392645" name="AutoShape 5"/>
          <p:cNvSpPr>
            <a:spLocks noChangeArrowheads="1"/>
          </p:cNvSpPr>
          <p:nvPr/>
        </p:nvSpPr>
        <p:spPr bwMode="auto">
          <a:xfrm>
            <a:off x="6253309" y="2252663"/>
            <a:ext cx="869950" cy="663575"/>
          </a:xfrm>
          <a:prstGeom prst="flowChartAlternateProcess">
            <a:avLst/>
          </a:prstGeom>
          <a:solidFill>
            <a:schemeClr val="accent3">
              <a:lumMod val="95000"/>
            </a:schemeClr>
          </a:solidFill>
          <a:ln w="9525">
            <a:solidFill>
              <a:schemeClr val="accent3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100">
              <a:solidFill>
                <a:schemeClr val="tx1"/>
              </a:solidFill>
              <a:cs typeface="+mn-cs"/>
            </a:endParaRPr>
          </a:p>
        </p:txBody>
      </p:sp>
      <p:sp>
        <p:nvSpPr>
          <p:cNvPr id="18444" name="AutoShape 6"/>
          <p:cNvSpPr>
            <a:spLocks noChangeArrowheads="1"/>
          </p:cNvSpPr>
          <p:nvPr/>
        </p:nvSpPr>
        <p:spPr bwMode="auto">
          <a:xfrm>
            <a:off x="631971" y="4919663"/>
            <a:ext cx="7772400" cy="1100137"/>
          </a:xfrm>
          <a:prstGeom prst="flowChartAlternateProcess">
            <a:avLst/>
          </a:prstGeom>
          <a:solidFill>
            <a:srgbClr val="FFCC00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100"/>
          </a:p>
        </p:txBody>
      </p:sp>
      <p:sp>
        <p:nvSpPr>
          <p:cNvPr id="1392647" name="AutoShape 7"/>
          <p:cNvSpPr>
            <a:spLocks noChangeArrowheads="1"/>
          </p:cNvSpPr>
          <p:nvPr/>
        </p:nvSpPr>
        <p:spPr bwMode="auto">
          <a:xfrm>
            <a:off x="7183584" y="2254250"/>
            <a:ext cx="857250" cy="665163"/>
          </a:xfrm>
          <a:prstGeom prst="flowChartAlternateProcess">
            <a:avLst/>
          </a:prstGeom>
          <a:solidFill>
            <a:schemeClr val="accent3">
              <a:lumMod val="95000"/>
            </a:schemeClr>
          </a:solidFill>
          <a:ln w="9525">
            <a:solidFill>
              <a:schemeClr val="accent3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100">
              <a:solidFill>
                <a:schemeClr val="tx1"/>
              </a:solidFill>
              <a:cs typeface="+mn-cs"/>
            </a:endParaRPr>
          </a:p>
        </p:txBody>
      </p:sp>
      <p:sp>
        <p:nvSpPr>
          <p:cNvPr id="1392648" name="AutoShape 8"/>
          <p:cNvSpPr>
            <a:spLocks noChangeArrowheads="1"/>
          </p:cNvSpPr>
          <p:nvPr/>
        </p:nvSpPr>
        <p:spPr bwMode="auto">
          <a:xfrm flipV="1">
            <a:off x="1895621" y="2884488"/>
            <a:ext cx="588963" cy="292100"/>
          </a:xfrm>
          <a:prstGeom prst="upArrow">
            <a:avLst>
              <a:gd name="adj1" fmla="val 50000"/>
              <a:gd name="adj2" fmla="val 2500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>
              <a:defRPr/>
            </a:pPr>
            <a:endParaRPr lang="en-US" sz="1100">
              <a:solidFill>
                <a:schemeClr val="tx1"/>
              </a:solidFill>
              <a:cs typeface="+mn-cs"/>
            </a:endParaRPr>
          </a:p>
        </p:txBody>
      </p:sp>
      <p:sp>
        <p:nvSpPr>
          <p:cNvPr id="1392649" name="AutoShape 9"/>
          <p:cNvSpPr>
            <a:spLocks noChangeArrowheads="1"/>
          </p:cNvSpPr>
          <p:nvPr/>
        </p:nvSpPr>
        <p:spPr bwMode="auto">
          <a:xfrm flipV="1">
            <a:off x="6394596" y="2879725"/>
            <a:ext cx="587375" cy="292100"/>
          </a:xfrm>
          <a:prstGeom prst="upArrow">
            <a:avLst>
              <a:gd name="adj1" fmla="val 50000"/>
              <a:gd name="adj2" fmla="val 2500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>
              <a:defRPr/>
            </a:pPr>
            <a:endParaRPr lang="en-US" sz="1100">
              <a:solidFill>
                <a:schemeClr val="tx1"/>
              </a:solidFill>
              <a:cs typeface="+mn-cs"/>
            </a:endParaRPr>
          </a:p>
        </p:txBody>
      </p:sp>
      <p:sp>
        <p:nvSpPr>
          <p:cNvPr id="18448" name="Rectangle 16"/>
          <p:cNvSpPr>
            <a:spLocks noChangeArrowheads="1"/>
          </p:cNvSpPr>
          <p:nvPr/>
        </p:nvSpPr>
        <p:spPr bwMode="auto">
          <a:xfrm>
            <a:off x="1762271" y="2354263"/>
            <a:ext cx="855663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900" b="1">
                <a:solidFill>
                  <a:schemeClr val="tx1"/>
                </a:solidFill>
              </a:rPr>
              <a:t>Authoring Application Integration</a:t>
            </a:r>
          </a:p>
        </p:txBody>
      </p:sp>
      <p:pic>
        <p:nvPicPr>
          <p:cNvPr id="18449" name="Picture 9" descr="V6-ReferentialG-reduced"/>
          <p:cNvPicPr>
            <a:picLocks noChangeAspect="1" noChangeArrowheads="1"/>
          </p:cNvPicPr>
          <p:nvPr/>
        </p:nvPicPr>
        <p:blipFill>
          <a:blip r:embed="rId3"/>
          <a:srcRect l="44899" t="88651" r="15483" b="685"/>
          <a:stretch>
            <a:fillRect/>
          </a:stretch>
        </p:blipFill>
        <p:spPr bwMode="auto">
          <a:xfrm>
            <a:off x="5945334" y="5038725"/>
            <a:ext cx="2287587" cy="98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92658" name="AutoShape 18"/>
          <p:cNvSpPr>
            <a:spLocks noChangeArrowheads="1"/>
          </p:cNvSpPr>
          <p:nvPr/>
        </p:nvSpPr>
        <p:spPr bwMode="auto">
          <a:xfrm flipV="1">
            <a:off x="7318521" y="2879725"/>
            <a:ext cx="587375" cy="292100"/>
          </a:xfrm>
          <a:prstGeom prst="upArrow">
            <a:avLst>
              <a:gd name="adj1" fmla="val 50000"/>
              <a:gd name="adj2" fmla="val 2500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>
              <a:defRPr/>
            </a:pPr>
            <a:endParaRPr lang="en-US" sz="1100">
              <a:solidFill>
                <a:schemeClr val="tx1"/>
              </a:solidFill>
              <a:cs typeface="+mn-cs"/>
            </a:endParaRPr>
          </a:p>
        </p:txBody>
      </p:sp>
      <p:sp>
        <p:nvSpPr>
          <p:cNvPr id="18451" name="Rectangle 19"/>
          <p:cNvSpPr>
            <a:spLocks noChangeArrowheads="1"/>
          </p:cNvSpPr>
          <p:nvPr/>
        </p:nvSpPr>
        <p:spPr bwMode="auto">
          <a:xfrm>
            <a:off x="7158184" y="2366963"/>
            <a:ext cx="908050" cy="508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900" b="1">
                <a:solidFill>
                  <a:schemeClr val="tx1"/>
                </a:solidFill>
              </a:rPr>
              <a:t>IP Digital Asset  Management</a:t>
            </a:r>
          </a:p>
        </p:txBody>
      </p:sp>
      <p:sp>
        <p:nvSpPr>
          <p:cNvPr id="18452" name="Oval 23"/>
          <p:cNvSpPr>
            <a:spLocks noChangeArrowheads="1"/>
          </p:cNvSpPr>
          <p:nvPr/>
        </p:nvSpPr>
        <p:spPr bwMode="auto">
          <a:xfrm>
            <a:off x="6634309" y="3979863"/>
            <a:ext cx="107950" cy="1016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100"/>
          </a:p>
        </p:txBody>
      </p:sp>
      <p:sp>
        <p:nvSpPr>
          <p:cNvPr id="18453" name="Oval 24"/>
          <p:cNvSpPr>
            <a:spLocks noChangeArrowheads="1"/>
          </p:cNvSpPr>
          <p:nvPr/>
        </p:nvSpPr>
        <p:spPr bwMode="auto">
          <a:xfrm>
            <a:off x="7558234" y="3979863"/>
            <a:ext cx="106362" cy="1016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100"/>
          </a:p>
        </p:txBody>
      </p:sp>
      <p:sp>
        <p:nvSpPr>
          <p:cNvPr id="18454" name="Oval 25"/>
          <p:cNvSpPr>
            <a:spLocks noChangeArrowheads="1"/>
          </p:cNvSpPr>
          <p:nvPr/>
        </p:nvSpPr>
        <p:spPr bwMode="auto">
          <a:xfrm>
            <a:off x="7558234" y="3665538"/>
            <a:ext cx="106362" cy="103187"/>
          </a:xfrm>
          <a:prstGeom prst="ellipse">
            <a:avLst/>
          </a:prstGeom>
          <a:solidFill>
            <a:schemeClr val="bg2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100"/>
          </a:p>
        </p:txBody>
      </p:sp>
      <p:sp>
        <p:nvSpPr>
          <p:cNvPr id="18455" name="Oval 26"/>
          <p:cNvSpPr>
            <a:spLocks noChangeArrowheads="1"/>
          </p:cNvSpPr>
          <p:nvPr/>
        </p:nvSpPr>
        <p:spPr bwMode="auto">
          <a:xfrm>
            <a:off x="7558234" y="3276600"/>
            <a:ext cx="106362" cy="1016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100">
              <a:solidFill>
                <a:schemeClr val="tx1"/>
              </a:solidFill>
            </a:endParaRPr>
          </a:p>
        </p:txBody>
      </p:sp>
      <p:pic>
        <p:nvPicPr>
          <p:cNvPr id="18456" name="Picture 9" descr="V6-ReferentialG-reduced"/>
          <p:cNvPicPr>
            <a:picLocks noChangeAspect="1" noChangeArrowheads="1"/>
          </p:cNvPicPr>
          <p:nvPr/>
        </p:nvPicPr>
        <p:blipFill>
          <a:blip r:embed="rId4"/>
          <a:srcRect l="55496" r="37643" b="88522"/>
          <a:stretch>
            <a:fillRect/>
          </a:stretch>
        </p:blipFill>
        <p:spPr bwMode="auto">
          <a:xfrm>
            <a:off x="1982934" y="4903788"/>
            <a:ext cx="393700" cy="1058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57" name="Text Box 37"/>
          <p:cNvSpPr txBox="1">
            <a:spLocks noChangeArrowheads="1"/>
          </p:cNvSpPr>
          <p:nvPr/>
        </p:nvSpPr>
        <p:spPr bwMode="auto">
          <a:xfrm rot="16200000">
            <a:off x="759765" y="5334794"/>
            <a:ext cx="103981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Connectors</a:t>
            </a:r>
          </a:p>
        </p:txBody>
      </p:sp>
      <p:sp>
        <p:nvSpPr>
          <p:cNvPr id="18458" name="Rectangle 38"/>
          <p:cNvSpPr>
            <a:spLocks noChangeArrowheads="1"/>
          </p:cNvSpPr>
          <p:nvPr/>
        </p:nvSpPr>
        <p:spPr bwMode="auto">
          <a:xfrm>
            <a:off x="1808309" y="1905000"/>
            <a:ext cx="74295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1">
                <a:solidFill>
                  <a:schemeClr val="tx1"/>
                </a:solidFill>
              </a:rPr>
              <a:t>Desktop</a:t>
            </a:r>
          </a:p>
        </p:txBody>
      </p:sp>
      <p:sp>
        <p:nvSpPr>
          <p:cNvPr id="18459" name="Rectangle 39"/>
          <p:cNvSpPr>
            <a:spLocks noChangeArrowheads="1"/>
          </p:cNvSpPr>
          <p:nvPr/>
        </p:nvSpPr>
        <p:spPr bwMode="auto">
          <a:xfrm>
            <a:off x="6710509" y="1905000"/>
            <a:ext cx="881062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1">
                <a:solidFill>
                  <a:schemeClr val="tx1"/>
                </a:solidFill>
              </a:rPr>
              <a:t>Enterprise</a:t>
            </a:r>
          </a:p>
        </p:txBody>
      </p:sp>
      <p:sp>
        <p:nvSpPr>
          <p:cNvPr id="18460" name="Rectangle 40"/>
          <p:cNvSpPr>
            <a:spLocks noChangeArrowheads="1"/>
          </p:cNvSpPr>
          <p:nvPr/>
        </p:nvSpPr>
        <p:spPr bwMode="auto">
          <a:xfrm>
            <a:off x="6100909" y="2308225"/>
            <a:ext cx="1174750" cy="646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900" b="1">
                <a:solidFill>
                  <a:schemeClr val="tx1"/>
                </a:solidFill>
              </a:rPr>
              <a:t>Heterogeneous Collaborative Design &amp; Engineering</a:t>
            </a:r>
          </a:p>
        </p:txBody>
      </p:sp>
      <p:sp>
        <p:nvSpPr>
          <p:cNvPr id="18461" name="Oval 42"/>
          <p:cNvSpPr>
            <a:spLocks noChangeArrowheads="1"/>
          </p:cNvSpPr>
          <p:nvPr/>
        </p:nvSpPr>
        <p:spPr bwMode="auto">
          <a:xfrm>
            <a:off x="2136921" y="3979863"/>
            <a:ext cx="106363" cy="1016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100"/>
          </a:p>
        </p:txBody>
      </p:sp>
      <p:grpSp>
        <p:nvGrpSpPr>
          <p:cNvPr id="18462" name="Group 43"/>
          <p:cNvGrpSpPr>
            <a:grpSpLocks/>
          </p:cNvGrpSpPr>
          <p:nvPr/>
        </p:nvGrpSpPr>
        <p:grpSpPr bwMode="auto">
          <a:xfrm>
            <a:off x="1843234" y="4256088"/>
            <a:ext cx="6116637" cy="323850"/>
            <a:chOff x="1516063" y="4255434"/>
            <a:chExt cx="6116637" cy="324000"/>
          </a:xfrm>
        </p:grpSpPr>
        <p:sp>
          <p:nvSpPr>
            <p:cNvPr id="1392670" name="AutoShape 30"/>
            <p:cNvSpPr>
              <a:spLocks noChangeArrowheads="1"/>
            </p:cNvSpPr>
            <p:nvPr/>
          </p:nvSpPr>
          <p:spPr bwMode="auto">
            <a:xfrm>
              <a:off x="6013450" y="4255434"/>
              <a:ext cx="723900" cy="324000"/>
            </a:xfrm>
            <a:prstGeom prst="flowChartAlternateProcess">
              <a:avLst/>
            </a:prstGeom>
            <a:solidFill>
              <a:schemeClr val="accent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 anchorCtr="1"/>
            <a:lstStyle/>
            <a:p>
              <a:pPr>
                <a:defRPr/>
              </a:pPr>
              <a:r>
                <a:rPr lang="en-US" sz="800" b="1" dirty="0">
                  <a:solidFill>
                    <a:srgbClr val="000000"/>
                  </a:solidFill>
                  <a:cs typeface="+mn-cs"/>
                </a:rPr>
                <a:t>xPDM Orchestration</a:t>
              </a:r>
            </a:p>
          </p:txBody>
        </p:sp>
        <p:sp>
          <p:nvSpPr>
            <p:cNvPr id="1392672" name="AutoShape 32"/>
            <p:cNvSpPr>
              <a:spLocks noChangeArrowheads="1"/>
            </p:cNvSpPr>
            <p:nvPr/>
          </p:nvSpPr>
          <p:spPr bwMode="auto">
            <a:xfrm>
              <a:off x="6937375" y="4255434"/>
              <a:ext cx="695325" cy="324000"/>
            </a:xfrm>
            <a:prstGeom prst="flowChartAlternateProcess">
              <a:avLst/>
            </a:prstGeom>
            <a:solidFill>
              <a:schemeClr val="accent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>
                <a:defRPr/>
              </a:pPr>
              <a:r>
                <a:rPr lang="en-US" sz="800" b="1" dirty="0">
                  <a:solidFill>
                    <a:srgbClr val="000000"/>
                  </a:solidFill>
                  <a:cs typeface="+mn-cs"/>
                </a:rPr>
                <a:t>IP Federation</a:t>
              </a:r>
            </a:p>
          </p:txBody>
        </p:sp>
        <p:sp>
          <p:nvSpPr>
            <p:cNvPr id="1392683" name="AutoShape 43"/>
            <p:cNvSpPr>
              <a:spLocks noChangeArrowheads="1"/>
            </p:cNvSpPr>
            <p:nvPr/>
          </p:nvSpPr>
          <p:spPr bwMode="auto">
            <a:xfrm>
              <a:off x="1516063" y="4255434"/>
              <a:ext cx="693737" cy="324000"/>
            </a:xfrm>
            <a:prstGeom prst="flowChartAlternateProcess">
              <a:avLst/>
            </a:prstGeom>
            <a:solidFill>
              <a:schemeClr val="accent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 anchorCtr="1"/>
            <a:lstStyle/>
            <a:p>
              <a:pPr>
                <a:defRPr/>
              </a:pPr>
              <a:r>
                <a:rPr lang="en-US" sz="800" b="1" dirty="0">
                  <a:solidFill>
                    <a:srgbClr val="000000"/>
                  </a:solidFill>
                  <a:cs typeface="+mn-cs"/>
                </a:rPr>
                <a:t>Desktop Application</a:t>
              </a:r>
            </a:p>
          </p:txBody>
        </p:sp>
      </p:grpSp>
      <p:cxnSp>
        <p:nvCxnSpPr>
          <p:cNvPr id="69" name="Straight Connector 68"/>
          <p:cNvCxnSpPr>
            <a:endCxn id="18454" idx="2"/>
          </p:cNvCxnSpPr>
          <p:nvPr/>
        </p:nvCxnSpPr>
        <p:spPr>
          <a:xfrm flipV="1">
            <a:off x="2800496" y="3717925"/>
            <a:ext cx="4757738" cy="0"/>
          </a:xfrm>
          <a:prstGeom prst="line">
            <a:avLst/>
          </a:prstGeom>
          <a:ln w="28575">
            <a:solidFill>
              <a:schemeClr val="accent4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2800496" y="3327400"/>
            <a:ext cx="4757738" cy="1588"/>
          </a:xfrm>
          <a:prstGeom prst="line">
            <a:avLst/>
          </a:prstGeom>
          <a:ln w="28575">
            <a:solidFill>
              <a:schemeClr val="accent4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65" name="Picture 96" descr="zoom-enovia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30621" y="3062288"/>
            <a:ext cx="3798888" cy="163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" name="Up-Down Arrow 78"/>
          <p:cNvSpPr/>
          <p:nvPr/>
        </p:nvSpPr>
        <p:spPr>
          <a:xfrm>
            <a:off x="1984521" y="4597400"/>
            <a:ext cx="427038" cy="357188"/>
          </a:xfrm>
          <a:prstGeom prst="upDownArrow">
            <a:avLst>
              <a:gd name="adj1" fmla="val 53530"/>
              <a:gd name="adj2" fmla="val 30588"/>
            </a:avLst>
          </a:prstGeom>
          <a:solidFill>
            <a:srgbClr val="FFE7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100"/>
          </a:p>
        </p:txBody>
      </p:sp>
      <p:sp>
        <p:nvSpPr>
          <p:cNvPr id="80" name="Up-Down Arrow 79"/>
          <p:cNvSpPr/>
          <p:nvPr/>
        </p:nvSpPr>
        <p:spPr>
          <a:xfrm>
            <a:off x="6481909" y="4603750"/>
            <a:ext cx="427037" cy="357188"/>
          </a:xfrm>
          <a:prstGeom prst="upDownArrow">
            <a:avLst>
              <a:gd name="adj1" fmla="val 53530"/>
              <a:gd name="adj2" fmla="val 30588"/>
            </a:avLst>
          </a:prstGeom>
          <a:solidFill>
            <a:srgbClr val="FFE7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100"/>
          </a:p>
        </p:txBody>
      </p:sp>
      <p:pic>
        <p:nvPicPr>
          <p:cNvPr id="18468" name="Picture 3" descr="C:\Documents and Settings\fmp\Desktop\V6\V6_logo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8171" y="3352800"/>
            <a:ext cx="1143000" cy="1185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69" name="TextBox 49"/>
          <p:cNvSpPr txBox="1">
            <a:spLocks noChangeArrowheads="1"/>
          </p:cNvSpPr>
          <p:nvPr/>
        </p:nvSpPr>
        <p:spPr bwMode="auto">
          <a:xfrm rot="16200000">
            <a:off x="800247" y="2297112"/>
            <a:ext cx="9588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tx1"/>
                </a:solidFill>
              </a:rPr>
              <a:t>Use Cases</a:t>
            </a:r>
          </a:p>
        </p:txBody>
      </p:sp>
      <p:sp>
        <p:nvSpPr>
          <p:cNvPr id="18470" name="Title 5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7. Integrating V6 with External Systems </a:t>
            </a:r>
          </a:p>
        </p:txBody>
      </p:sp>
      <p:sp>
        <p:nvSpPr>
          <p:cNvPr id="52" name="Up-Down Arrow 51"/>
          <p:cNvSpPr/>
          <p:nvPr/>
        </p:nvSpPr>
        <p:spPr>
          <a:xfrm>
            <a:off x="7397896" y="4622800"/>
            <a:ext cx="427038" cy="357188"/>
          </a:xfrm>
          <a:prstGeom prst="upDownArrow">
            <a:avLst>
              <a:gd name="adj1" fmla="val 53530"/>
              <a:gd name="adj2" fmla="val 30588"/>
            </a:avLst>
          </a:prstGeom>
          <a:solidFill>
            <a:srgbClr val="FFE7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100"/>
          </a:p>
        </p:txBody>
      </p:sp>
      <p:sp>
        <p:nvSpPr>
          <p:cNvPr id="45" name="Rectangle 44"/>
          <p:cNvSpPr/>
          <p:nvPr/>
        </p:nvSpPr>
        <p:spPr>
          <a:xfrm>
            <a:off x="1308681" y="707996"/>
            <a:ext cx="66105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i="1" kern="0" dirty="0" smtClean="0">
                <a:solidFill>
                  <a:srgbClr val="C00000"/>
                </a:solidFill>
                <a:latin typeface="Arial"/>
                <a:cs typeface="+mn-cs"/>
              </a:rPr>
              <a:t>Leverages </a:t>
            </a:r>
            <a:r>
              <a:rPr lang="en-US" sz="2000" b="1" i="1" kern="0" dirty="0">
                <a:solidFill>
                  <a:srgbClr val="C00000"/>
                </a:solidFill>
                <a:latin typeface="Arial"/>
                <a:cs typeface="+mn-cs"/>
              </a:rPr>
              <a:t>V6 Unified Live Collaboration </a:t>
            </a:r>
            <a:r>
              <a:rPr lang="en-US" sz="2000" b="1" i="1" kern="0" dirty="0" smtClean="0">
                <a:solidFill>
                  <a:srgbClr val="C00000"/>
                </a:solidFill>
                <a:latin typeface="Arial"/>
                <a:cs typeface="+mn-cs"/>
              </a:rPr>
              <a:t>Backbone </a:t>
            </a:r>
            <a:r>
              <a:rPr lang="en-US" sz="2000" b="1" i="1" kern="0" dirty="0">
                <a:solidFill>
                  <a:srgbClr val="C00000"/>
                </a:solidFill>
                <a:latin typeface="Arial"/>
                <a:cs typeface="+mn-cs"/>
              </a:rPr>
              <a:t>to </a:t>
            </a:r>
            <a:r>
              <a:rPr lang="en-US" sz="2000" b="1" i="1" kern="0" dirty="0" smtClean="0">
                <a:solidFill>
                  <a:srgbClr val="C00000"/>
                </a:solidFill>
                <a:latin typeface="Arial"/>
                <a:cs typeface="+mn-cs"/>
              </a:rPr>
              <a:t>Connect  </a:t>
            </a:r>
            <a:r>
              <a:rPr lang="en-US" sz="2000" b="1" i="1" kern="0" dirty="0">
                <a:solidFill>
                  <a:srgbClr val="C00000"/>
                </a:solidFill>
                <a:latin typeface="Arial"/>
                <a:cs typeface="+mn-cs"/>
              </a:rPr>
              <a:t>V6 with </a:t>
            </a:r>
            <a:r>
              <a:rPr lang="en-US" sz="2000" b="1" i="1" kern="0" dirty="0" err="1">
                <a:solidFill>
                  <a:srgbClr val="C00000"/>
                </a:solidFill>
                <a:latin typeface="Arial"/>
                <a:cs typeface="+mn-cs"/>
              </a:rPr>
              <a:t>xPDM</a:t>
            </a:r>
            <a:r>
              <a:rPr lang="en-US" sz="2000" b="1" i="1" kern="0" dirty="0">
                <a:solidFill>
                  <a:srgbClr val="C00000"/>
                </a:solidFill>
                <a:latin typeface="Arial"/>
                <a:cs typeface="+mn-cs"/>
              </a:rPr>
              <a:t>/ERP/CRM/etc </a:t>
            </a:r>
            <a:r>
              <a:rPr lang="en-US" sz="2000" b="1" i="1" kern="0" dirty="0" smtClean="0">
                <a:solidFill>
                  <a:srgbClr val="C00000"/>
                </a:solidFill>
                <a:latin typeface="Arial"/>
                <a:cs typeface="+mn-cs"/>
              </a:rPr>
              <a:t>Systems</a:t>
            </a:r>
            <a:endParaRPr lang="en-US" sz="2000" b="1" i="1" kern="0" dirty="0">
              <a:solidFill>
                <a:srgbClr val="C00000"/>
              </a:solidFill>
              <a:latin typeface="Arial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7. Integrating V6 with External Systems 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52948" y="1701932"/>
            <a:ext cx="8229600" cy="4111639"/>
          </a:xfrm>
        </p:spPr>
        <p:txBody>
          <a:bodyPr/>
          <a:lstStyle/>
          <a:p>
            <a:pPr eaLnBrk="1" hangingPunct="1"/>
            <a:r>
              <a:rPr lang="en-US" dirty="0" smtClean="0"/>
              <a:t>Desktop Application Integration: Application focus</a:t>
            </a:r>
          </a:p>
          <a:p>
            <a:pPr marL="358775" lvl="1" eaLnBrk="1" hangingPunct="1">
              <a:spcBef>
                <a:spcPts val="100"/>
              </a:spcBef>
            </a:pPr>
            <a:r>
              <a:rPr lang="en-US" sz="1800" dirty="0" smtClean="0"/>
              <a:t> </a:t>
            </a:r>
            <a:r>
              <a:rPr lang="en-US" sz="1600" dirty="0" smtClean="0"/>
              <a:t>Immersive, dedicated integrations to 3rd party desktop authoring applications  with seamless user experience</a:t>
            </a:r>
            <a:endParaRPr lang="en-US" sz="1800" dirty="0" smtClean="0"/>
          </a:p>
          <a:p>
            <a:pPr eaLnBrk="1" hangingPunct="1"/>
            <a:r>
              <a:rPr lang="en-US" dirty="0" smtClean="0"/>
              <a:t>IP Federation: Master Data focus</a:t>
            </a:r>
          </a:p>
          <a:p>
            <a:pPr marL="358775" lvl="1" eaLnBrk="1" hangingPunct="1">
              <a:lnSpc>
                <a:spcPct val="100000"/>
              </a:lnSpc>
              <a:spcBef>
                <a:spcPts val="100"/>
              </a:spcBef>
            </a:pPr>
            <a:r>
              <a:rPr lang="en-US" sz="1600" dirty="0" smtClean="0"/>
              <a:t>Real-time</a:t>
            </a:r>
            <a:endParaRPr lang="en-US" sz="1800" dirty="0" smtClean="0"/>
          </a:p>
          <a:p>
            <a:pPr marL="358775" lvl="1" eaLnBrk="1" hangingPunct="1">
              <a:lnSpc>
                <a:spcPct val="100000"/>
              </a:lnSpc>
              <a:spcBef>
                <a:spcPts val="100"/>
              </a:spcBef>
            </a:pPr>
            <a:r>
              <a:rPr lang="en-US" sz="1600" dirty="0" smtClean="0"/>
              <a:t>Without replicating data in V6</a:t>
            </a:r>
          </a:p>
          <a:p>
            <a:pPr marL="358775" lvl="1" eaLnBrk="1" hangingPunct="1">
              <a:lnSpc>
                <a:spcPct val="100000"/>
              </a:lnSpc>
              <a:spcBef>
                <a:spcPts val="100"/>
              </a:spcBef>
            </a:pPr>
            <a:r>
              <a:rPr lang="en-US" sz="1600" dirty="0" smtClean="0"/>
              <a:t>Without modifying data in target system</a:t>
            </a:r>
          </a:p>
          <a:p>
            <a:pPr eaLnBrk="1" hangingPunct="1"/>
            <a:r>
              <a:rPr lang="en-US" dirty="0" err="1" smtClean="0"/>
              <a:t>xPDM</a:t>
            </a:r>
            <a:r>
              <a:rPr lang="en-US" dirty="0" smtClean="0"/>
              <a:t> Orchestration: Process Focus</a:t>
            </a:r>
          </a:p>
          <a:p>
            <a:pPr marL="358775" lvl="1" eaLnBrk="1" hangingPunct="1">
              <a:spcBef>
                <a:spcPts val="100"/>
              </a:spcBef>
            </a:pPr>
            <a:r>
              <a:rPr lang="en-US" sz="1600" dirty="0" smtClean="0"/>
              <a:t>Bi-directional</a:t>
            </a:r>
          </a:p>
          <a:p>
            <a:pPr marL="358775" lvl="1" eaLnBrk="1" hangingPunct="1">
              <a:spcBef>
                <a:spcPts val="100"/>
              </a:spcBef>
            </a:pPr>
            <a:r>
              <a:rPr lang="en-US" sz="1600" dirty="0" smtClean="0"/>
              <a:t>Asynchronous</a:t>
            </a:r>
          </a:p>
          <a:p>
            <a:pPr marL="358775" lvl="1" eaLnBrk="1" hangingPunct="1">
              <a:spcBef>
                <a:spcPts val="100"/>
              </a:spcBef>
            </a:pPr>
            <a:r>
              <a:rPr lang="en-US" sz="1600" dirty="0" smtClean="0"/>
              <a:t>Partial data are replicated in systems</a:t>
            </a:r>
          </a:p>
          <a:p>
            <a:pPr marL="1090613" lvl="2" eaLnBrk="1" hangingPunct="1">
              <a:spcBef>
                <a:spcPts val="100"/>
              </a:spcBef>
            </a:pPr>
            <a:r>
              <a:rPr lang="en-US" sz="1400" dirty="0" smtClean="0"/>
              <a:t>Replicated data can be alternatively authored in both systems with enforced control  </a:t>
            </a:r>
          </a:p>
          <a:p>
            <a:pPr marL="358775" lvl="1" eaLnBrk="1" hangingPunct="1">
              <a:spcBef>
                <a:spcPts val="100"/>
              </a:spcBef>
            </a:pPr>
            <a:r>
              <a:rPr lang="en-US" sz="1600" dirty="0" smtClean="0"/>
              <a:t>Fully automatic</a:t>
            </a:r>
          </a:p>
          <a:p>
            <a:pPr marL="358775" lvl="1" eaLnBrk="1" hangingPunct="1">
              <a:spcBef>
                <a:spcPts val="100"/>
              </a:spcBef>
            </a:pPr>
            <a:r>
              <a:rPr lang="en-US" sz="1600" dirty="0" smtClean="0"/>
              <a:t>V6 </a:t>
            </a:r>
            <a:r>
              <a:rPr lang="en-US" sz="1600" dirty="0" err="1" smtClean="0"/>
              <a:t>xPDM</a:t>
            </a:r>
            <a:r>
              <a:rPr lang="en-US" sz="1600" dirty="0" smtClean="0"/>
              <a:t> Services</a:t>
            </a:r>
          </a:p>
          <a:p>
            <a:pPr marL="1090613" lvl="2" eaLnBrk="1" hangingPunct="1">
              <a:spcBef>
                <a:spcPts val="100"/>
              </a:spcBef>
            </a:pPr>
            <a:r>
              <a:rPr lang="en-US" sz="1400" dirty="0" smtClean="0"/>
              <a:t>For CATIA V6 , DELMIA V6, SIMULIA V6 and ENOVIA V6</a:t>
            </a:r>
          </a:p>
        </p:txBody>
      </p:sp>
      <p:sp>
        <p:nvSpPr>
          <p:cNvPr id="4" name="Rectangle 3"/>
          <p:cNvSpPr/>
          <p:nvPr/>
        </p:nvSpPr>
        <p:spPr>
          <a:xfrm>
            <a:off x="1308681" y="707996"/>
            <a:ext cx="66105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i="1" kern="0" dirty="0" smtClean="0">
                <a:solidFill>
                  <a:srgbClr val="C00000"/>
                </a:solidFill>
                <a:latin typeface="Arial"/>
                <a:cs typeface="+mn-cs"/>
              </a:rPr>
              <a:t>Leverages </a:t>
            </a:r>
            <a:r>
              <a:rPr lang="en-US" sz="2000" b="1" i="1" kern="0" dirty="0">
                <a:solidFill>
                  <a:srgbClr val="C00000"/>
                </a:solidFill>
                <a:latin typeface="Arial"/>
                <a:cs typeface="+mn-cs"/>
              </a:rPr>
              <a:t>V6 Unified Live Collaboration </a:t>
            </a:r>
            <a:r>
              <a:rPr lang="en-US" sz="2000" b="1" i="1" kern="0" dirty="0" smtClean="0">
                <a:solidFill>
                  <a:srgbClr val="C00000"/>
                </a:solidFill>
                <a:latin typeface="Arial"/>
                <a:cs typeface="+mn-cs"/>
              </a:rPr>
              <a:t>Backbone </a:t>
            </a:r>
            <a:r>
              <a:rPr lang="en-US" sz="2000" b="1" i="1" kern="0" dirty="0">
                <a:solidFill>
                  <a:srgbClr val="C00000"/>
                </a:solidFill>
                <a:latin typeface="Arial"/>
                <a:cs typeface="+mn-cs"/>
              </a:rPr>
              <a:t>to </a:t>
            </a:r>
            <a:r>
              <a:rPr lang="en-US" sz="2000" b="1" i="1" kern="0" dirty="0" smtClean="0">
                <a:solidFill>
                  <a:srgbClr val="C00000"/>
                </a:solidFill>
                <a:latin typeface="Arial"/>
                <a:cs typeface="+mn-cs"/>
              </a:rPr>
              <a:t>Connect  </a:t>
            </a:r>
            <a:r>
              <a:rPr lang="en-US" sz="2000" b="1" i="1" kern="0" dirty="0">
                <a:solidFill>
                  <a:srgbClr val="C00000"/>
                </a:solidFill>
                <a:latin typeface="Arial"/>
                <a:cs typeface="+mn-cs"/>
              </a:rPr>
              <a:t>V6 with </a:t>
            </a:r>
            <a:r>
              <a:rPr lang="en-US" sz="2000" b="1" i="1" kern="0" dirty="0" err="1">
                <a:solidFill>
                  <a:srgbClr val="C00000"/>
                </a:solidFill>
                <a:latin typeface="Arial"/>
                <a:cs typeface="+mn-cs"/>
              </a:rPr>
              <a:t>xPDM</a:t>
            </a:r>
            <a:r>
              <a:rPr lang="en-US" sz="2000" b="1" i="1" kern="0" dirty="0">
                <a:solidFill>
                  <a:srgbClr val="C00000"/>
                </a:solidFill>
                <a:latin typeface="Arial"/>
                <a:cs typeface="+mn-cs"/>
              </a:rPr>
              <a:t>/ERP/CRM/etc </a:t>
            </a:r>
            <a:r>
              <a:rPr lang="en-US" sz="2000" b="1" i="1" kern="0" dirty="0" smtClean="0">
                <a:solidFill>
                  <a:srgbClr val="C00000"/>
                </a:solidFill>
                <a:latin typeface="Arial"/>
                <a:cs typeface="+mn-cs"/>
              </a:rPr>
              <a:t>Systems</a:t>
            </a:r>
            <a:endParaRPr lang="en-US" sz="2000" b="1" i="1" kern="0" dirty="0">
              <a:solidFill>
                <a:srgbClr val="C00000"/>
              </a:solidFill>
              <a:latin typeface="Arial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14338" y="1619250"/>
            <a:ext cx="8407400" cy="1295400"/>
          </a:xfrm>
          <a:noFill/>
        </p:spPr>
        <p:txBody>
          <a:bodyPr lIns="91440" tIns="45720" rIns="91440" bIns="45720" anchor="ctr"/>
          <a:lstStyle/>
          <a:p>
            <a:pPr eaLnBrk="1" hangingPunct="1"/>
            <a:r>
              <a:rPr lang="en-US" sz="2200" smtClean="0">
                <a:solidFill>
                  <a:srgbClr val="000066"/>
                </a:solidFill>
              </a:rPr>
              <a:t>Thank you!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Owner and Revision History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Owners:</a:t>
            </a:r>
            <a:r>
              <a:rPr lang="en-US" dirty="0" smtClean="0"/>
              <a:t> Dominique </a:t>
            </a:r>
            <a:r>
              <a:rPr lang="en-US" dirty="0" err="1" smtClean="0"/>
              <a:t>Peronnaud</a:t>
            </a:r>
            <a:r>
              <a:rPr lang="en-US" dirty="0" smtClean="0"/>
              <a:t> (</a:t>
            </a:r>
            <a:r>
              <a:rPr lang="en-US" dirty="0" smtClean="0"/>
              <a:t>DS), Michael Finocchiaro (IBM)</a:t>
            </a:r>
            <a:endParaRPr lang="en-US" dirty="0" smtClean="0"/>
          </a:p>
          <a:p>
            <a:r>
              <a:rPr lang="en-US" dirty="0" smtClean="0"/>
              <a:t>Revision </a:t>
            </a:r>
            <a:r>
              <a:rPr lang="en-US" dirty="0" smtClean="0"/>
              <a:t>History: </a:t>
            </a:r>
          </a:p>
          <a:p>
            <a:pPr>
              <a:buNone/>
            </a:pPr>
            <a:endParaRPr lang="en-US" dirty="0"/>
          </a:p>
        </p:txBody>
      </p:sp>
      <p:graphicFrame>
        <p:nvGraphicFramePr>
          <p:cNvPr id="4" name="Tableau 3"/>
          <p:cNvGraphicFramePr>
            <a:graphicFrameLocks noGrp="1"/>
          </p:cNvGraphicFramePr>
          <p:nvPr/>
        </p:nvGraphicFramePr>
        <p:xfrm>
          <a:off x="667798" y="2736906"/>
          <a:ext cx="812955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107"/>
                <a:gridCol w="2586770"/>
                <a:gridCol w="2500287"/>
                <a:gridCol w="2032388"/>
              </a:tblGrid>
              <a:tr h="45720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Version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Modifier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Comments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TBD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 smtClean="0"/>
                        <a:t>1.0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Dominique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Peronnaud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Creation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A</a:t>
                      </a:r>
                      <a:r>
                        <a:rPr lang="en-US" dirty="0" err="1" smtClean="0"/>
                        <a:t>dd</a:t>
                      </a:r>
                      <a:r>
                        <a:rPr lang="en-US" dirty="0" smtClean="0"/>
                        <a:t> content</a:t>
                      </a:r>
                      <a:endParaRPr lang="en-US" dirty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At </a:t>
            </a:r>
            <a:r>
              <a:rPr lang="en-US" sz="2400" dirty="0" err="1" smtClean="0"/>
              <a:t>t</a:t>
            </a:r>
            <a:r>
              <a:rPr lang="fr-FR" sz="2400" dirty="0" smtClean="0"/>
              <a:t>h</a:t>
            </a:r>
            <a:r>
              <a:rPr lang="en-US" sz="2400" dirty="0" err="1" smtClean="0"/>
              <a:t>e</a:t>
            </a:r>
            <a:r>
              <a:rPr lang="en-US" sz="2400" dirty="0" smtClean="0"/>
              <a:t> end of this module, you should be able to:</a:t>
            </a:r>
            <a:endParaRPr lang="en-US" sz="2400" dirty="0" smtClean="0"/>
          </a:p>
          <a:p>
            <a:pPr lvl="1"/>
            <a:r>
              <a:rPr lang="en-US" dirty="0" smtClean="0"/>
              <a:t>Describe the </a:t>
            </a:r>
            <a:r>
              <a:rPr lang="en-US" dirty="0" smtClean="0"/>
              <a:t>strategies around Enterprise Integration and ENOVIA V6</a:t>
            </a:r>
            <a:endParaRPr lang="en-US" dirty="0" smtClean="0"/>
          </a:p>
          <a:p>
            <a:pPr lvl="1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V6 PLM Openness  </a:t>
            </a:r>
            <a:endParaRPr lang="en-US" sz="2200" dirty="0" smtClean="0"/>
          </a:p>
        </p:txBody>
      </p:sp>
      <p:graphicFrame>
        <p:nvGraphicFramePr>
          <p:cNvPr id="1026" name="Object 10"/>
          <p:cNvGraphicFramePr>
            <a:graphicFrameLocks noChangeAspect="1"/>
          </p:cNvGraphicFramePr>
          <p:nvPr>
            <p:ph idx="1"/>
          </p:nvPr>
        </p:nvGraphicFramePr>
        <p:xfrm>
          <a:off x="0" y="5908675"/>
          <a:ext cx="6999288" cy="384175"/>
        </p:xfrm>
        <a:graphic>
          <a:graphicData uri="http://schemas.openxmlformats.org/presentationml/2006/ole">
            <p:oleObj spid="_x0000_s1026" name="PhotoImpact" r:id="rId4" imgW="9180952" imgH="504762" progId="">
              <p:embed/>
            </p:oleObj>
          </a:graphicData>
        </a:graphic>
      </p:graphicFrame>
      <p:sp>
        <p:nvSpPr>
          <p:cNvPr id="1029" name="Rectangle 3"/>
          <p:cNvSpPr>
            <a:spLocks noChangeArrowheads="1"/>
          </p:cNvSpPr>
          <p:nvPr/>
        </p:nvSpPr>
        <p:spPr bwMode="auto">
          <a:xfrm>
            <a:off x="7162800" y="4773613"/>
            <a:ext cx="19812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1600" b="1">
                <a:solidFill>
                  <a:srgbClr val="FB8F19"/>
                </a:solidFill>
              </a:rPr>
              <a:t>DS Agnostic V6 Middleware for PLM</a:t>
            </a:r>
          </a:p>
        </p:txBody>
      </p:sp>
      <p:sp>
        <p:nvSpPr>
          <p:cNvPr id="1030" name="Rectangle 4"/>
          <p:cNvSpPr>
            <a:spLocks noChangeArrowheads="1"/>
          </p:cNvSpPr>
          <p:nvPr/>
        </p:nvSpPr>
        <p:spPr bwMode="auto">
          <a:xfrm>
            <a:off x="7162800" y="2620963"/>
            <a:ext cx="2030413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1" hangingPunct="1">
              <a:spcBef>
                <a:spcPct val="0"/>
              </a:spcBef>
            </a:pPr>
            <a:r>
              <a:rPr lang="en-US" sz="1600" b="1">
                <a:solidFill>
                  <a:schemeClr val="accent2"/>
                </a:solidFill>
              </a:rPr>
              <a:t>V6 PLM  IP modeling and Business Process industry solutions and Applications</a:t>
            </a:r>
          </a:p>
        </p:txBody>
      </p:sp>
      <p:sp>
        <p:nvSpPr>
          <p:cNvPr id="1031" name="AutoShape 5"/>
          <p:cNvSpPr>
            <a:spLocks/>
          </p:cNvSpPr>
          <p:nvPr/>
        </p:nvSpPr>
        <p:spPr bwMode="auto">
          <a:xfrm>
            <a:off x="7015163" y="5857875"/>
            <a:ext cx="193675" cy="468313"/>
          </a:xfrm>
          <a:prstGeom prst="rightBrace">
            <a:avLst>
              <a:gd name="adj1" fmla="val 20150"/>
              <a:gd name="adj2" fmla="val 50000"/>
            </a:avLst>
          </a:prstGeom>
          <a:solidFill>
            <a:srgbClr val="CC33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2" name="AutoShape 6"/>
          <p:cNvSpPr>
            <a:spLocks/>
          </p:cNvSpPr>
          <p:nvPr/>
        </p:nvSpPr>
        <p:spPr bwMode="auto">
          <a:xfrm>
            <a:off x="7010400" y="4849813"/>
            <a:ext cx="180975" cy="685800"/>
          </a:xfrm>
          <a:prstGeom prst="rightBrace">
            <a:avLst>
              <a:gd name="adj1" fmla="val 31579"/>
              <a:gd name="adj2" fmla="val 50000"/>
            </a:avLst>
          </a:prstGeom>
          <a:solidFill>
            <a:srgbClr val="EB8B18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3" name="AutoShape 7"/>
          <p:cNvSpPr>
            <a:spLocks/>
          </p:cNvSpPr>
          <p:nvPr/>
        </p:nvSpPr>
        <p:spPr bwMode="auto">
          <a:xfrm>
            <a:off x="7010400" y="2182813"/>
            <a:ext cx="180975" cy="2057400"/>
          </a:xfrm>
          <a:prstGeom prst="rightBrace">
            <a:avLst>
              <a:gd name="adj1" fmla="val 94737"/>
              <a:gd name="adj2" fmla="val 50000"/>
            </a:avLst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4" name="Rectangle 8"/>
          <p:cNvSpPr>
            <a:spLocks noChangeArrowheads="1"/>
          </p:cNvSpPr>
          <p:nvPr/>
        </p:nvSpPr>
        <p:spPr bwMode="auto">
          <a:xfrm>
            <a:off x="7162800" y="5792788"/>
            <a:ext cx="19050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1" hangingPunct="1">
              <a:spcBef>
                <a:spcPct val="0"/>
              </a:spcBef>
            </a:pPr>
            <a:r>
              <a:rPr lang="en-US" sz="1600" b="1">
                <a:solidFill>
                  <a:srgbClr val="CC3300"/>
                </a:solidFill>
              </a:rPr>
              <a:t>Enterprise Middleware</a:t>
            </a:r>
          </a:p>
        </p:txBody>
      </p:sp>
      <p:sp>
        <p:nvSpPr>
          <p:cNvPr id="15" name="Flowchart: Process 90"/>
          <p:cNvSpPr>
            <a:spLocks noChangeArrowheads="1"/>
          </p:cNvSpPr>
          <p:nvPr/>
        </p:nvSpPr>
        <p:spPr bwMode="auto">
          <a:xfrm>
            <a:off x="255588" y="857250"/>
            <a:ext cx="8351837" cy="1030273"/>
          </a:xfrm>
          <a:prstGeom prst="roundRect">
            <a:avLst>
              <a:gd name="adj" fmla="val 6004"/>
            </a:avLst>
          </a:prstGeom>
          <a:gradFill flip="none" rotWithShape="1">
            <a:gsLst>
              <a:gs pos="0">
                <a:srgbClr val="0070C0"/>
              </a:gs>
              <a:gs pos="50000">
                <a:srgbClr val="00B0F0"/>
              </a:gs>
              <a:gs pos="99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36000" tIns="36000" rIns="36000" bIns="36000"/>
          <a:lstStyle/>
          <a:p>
            <a:pPr marL="342900" indent="-342900" algn="l">
              <a:lnSpc>
                <a:spcPct val="90000"/>
              </a:lnSpc>
              <a:spcBef>
                <a:spcPct val="40000"/>
              </a:spcBef>
              <a:buFontTx/>
              <a:buBlip>
                <a:blip r:embed="rId5"/>
              </a:buBlip>
              <a:defRPr/>
            </a:pPr>
            <a:r>
              <a:rPr lang="en-US" sz="1800" b="1" kern="0" dirty="0">
                <a:solidFill>
                  <a:schemeClr val="bg1"/>
                </a:solidFill>
                <a:cs typeface="+mn-cs"/>
              </a:rPr>
              <a:t>V6 delivers services to create Composite Applications</a:t>
            </a:r>
          </a:p>
          <a:p>
            <a:pPr marL="342900" indent="-342900" algn="l">
              <a:lnSpc>
                <a:spcPct val="90000"/>
              </a:lnSpc>
              <a:spcBef>
                <a:spcPct val="40000"/>
              </a:spcBef>
              <a:buFontTx/>
              <a:buBlip>
                <a:blip r:embed="rId5"/>
              </a:buBlip>
              <a:defRPr/>
            </a:pPr>
            <a:r>
              <a:rPr lang="en-US" sz="1800" b="1" kern="0" dirty="0">
                <a:solidFill>
                  <a:schemeClr val="bg1"/>
                </a:solidFill>
                <a:cs typeface="+mn-cs"/>
              </a:rPr>
              <a:t>The enterprise deployment of the Applications is made through the PLM middleware layer which leverages Enterprise middleware</a:t>
            </a:r>
          </a:p>
        </p:txBody>
      </p:sp>
      <p:grpSp>
        <p:nvGrpSpPr>
          <p:cNvPr id="1036" name="Group 19"/>
          <p:cNvGrpSpPr>
            <a:grpSpLocks/>
          </p:cNvGrpSpPr>
          <p:nvPr/>
        </p:nvGrpSpPr>
        <p:grpSpPr bwMode="auto">
          <a:xfrm>
            <a:off x="304800" y="2155825"/>
            <a:ext cx="6629400" cy="3455988"/>
            <a:chOff x="304800" y="2155825"/>
            <a:chExt cx="6629400" cy="3455988"/>
          </a:xfrm>
        </p:grpSpPr>
        <p:grpSp>
          <p:nvGrpSpPr>
            <p:cNvPr id="1037" name="Group 12"/>
            <p:cNvGrpSpPr>
              <a:grpSpLocks/>
            </p:cNvGrpSpPr>
            <p:nvPr/>
          </p:nvGrpSpPr>
          <p:grpSpPr bwMode="auto">
            <a:xfrm>
              <a:off x="304800" y="2155825"/>
              <a:ext cx="6629400" cy="3455988"/>
              <a:chOff x="96" y="1135"/>
              <a:chExt cx="4176" cy="2177"/>
            </a:xfrm>
          </p:grpSpPr>
          <p:graphicFrame>
            <p:nvGraphicFramePr>
              <p:cNvPr id="1027" name="Object 9"/>
              <p:cNvGraphicFramePr>
                <a:graphicFrameLocks noChangeAspect="1"/>
              </p:cNvGraphicFramePr>
              <p:nvPr/>
            </p:nvGraphicFramePr>
            <p:xfrm>
              <a:off x="96" y="1135"/>
              <a:ext cx="4176" cy="2177"/>
            </p:xfrm>
            <a:graphic>
              <a:graphicData uri="http://schemas.openxmlformats.org/presentationml/2006/ole">
                <p:oleObj spid="_x0000_s1027" name="PhotoImpact" r:id="rId6" imgW="11819048" imgH="6161905" progId="">
                  <p:embed/>
                </p:oleObj>
              </a:graphicData>
            </a:graphic>
          </p:graphicFrame>
          <p:pic>
            <p:nvPicPr>
              <p:cNvPr id="1042" name="Picture 11" descr="Picture1_PSA_CATIAV6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998" y="1930"/>
                <a:ext cx="519" cy="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038" name="TextBox 13"/>
            <p:cNvSpPr txBox="1">
              <a:spLocks noChangeArrowheads="1"/>
            </p:cNvSpPr>
            <p:nvPr/>
          </p:nvSpPr>
          <p:spPr bwMode="auto">
            <a:xfrm>
              <a:off x="4191000" y="3276601"/>
              <a:ext cx="718457" cy="24622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sz="800" b="1"/>
                <a:t>Enterprise Applications</a:t>
              </a:r>
            </a:p>
          </p:txBody>
        </p:sp>
        <p:sp>
          <p:nvSpPr>
            <p:cNvPr id="1039" name="TextBox 16"/>
            <p:cNvSpPr txBox="1">
              <a:spLocks noChangeArrowheads="1"/>
            </p:cNvSpPr>
            <p:nvPr/>
          </p:nvSpPr>
          <p:spPr bwMode="auto">
            <a:xfrm>
              <a:off x="2329540" y="3298371"/>
              <a:ext cx="228600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sz="800" b="1"/>
                <a:t>V6</a:t>
              </a:r>
            </a:p>
          </p:txBody>
        </p:sp>
        <p:sp>
          <p:nvSpPr>
            <p:cNvPr id="1040" name="TextBox 17"/>
            <p:cNvSpPr txBox="1">
              <a:spLocks noChangeArrowheads="1"/>
            </p:cNvSpPr>
            <p:nvPr/>
          </p:nvSpPr>
          <p:spPr bwMode="auto">
            <a:xfrm>
              <a:off x="2416624" y="3124191"/>
              <a:ext cx="228600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sz="800" b="1"/>
                <a:t>V6</a:t>
              </a:r>
            </a:p>
          </p:txBody>
        </p:sp>
        <p:sp>
          <p:nvSpPr>
            <p:cNvPr id="1041" name="TextBox 18"/>
            <p:cNvSpPr txBox="1">
              <a:spLocks noChangeArrowheads="1"/>
            </p:cNvSpPr>
            <p:nvPr/>
          </p:nvSpPr>
          <p:spPr bwMode="auto">
            <a:xfrm>
              <a:off x="2514598" y="2928243"/>
              <a:ext cx="228600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sz="800" b="1"/>
                <a:t>V6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What Makes V6 an Open Platform?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 bwMode="auto">
          <a:xfrm>
            <a:off x="478114" y="933450"/>
            <a:ext cx="8229600" cy="5266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69913" lvl="1" indent="504825" algn="l">
              <a:lnSpc>
                <a:spcPct val="200000"/>
              </a:lnSpc>
              <a:spcBef>
                <a:spcPts val="0"/>
              </a:spcBef>
              <a:buClr>
                <a:srgbClr val="C00000"/>
              </a:buClr>
              <a:buSzPct val="120000"/>
              <a:buFont typeface="+mj-lt"/>
              <a:buAutoNum type="arabicPeriod"/>
              <a:defRPr/>
            </a:pPr>
            <a:r>
              <a:rPr lang="en-US" sz="2400" kern="0" dirty="0" smtClean="0">
                <a:latin typeface="+mn-lt"/>
                <a:cs typeface="+mn-cs"/>
              </a:rPr>
              <a:t>V6 </a:t>
            </a:r>
            <a:r>
              <a:rPr lang="en-US" sz="2400" kern="0" dirty="0">
                <a:latin typeface="+mn-lt"/>
                <a:cs typeface="+mn-cs"/>
              </a:rPr>
              <a:t>SOA (Service Oriented Architecture)</a:t>
            </a:r>
          </a:p>
          <a:p>
            <a:pPr marL="569913" lvl="1" indent="504825" algn="l">
              <a:lnSpc>
                <a:spcPct val="200000"/>
              </a:lnSpc>
              <a:spcBef>
                <a:spcPts val="0"/>
              </a:spcBef>
              <a:buClr>
                <a:srgbClr val="C00000"/>
              </a:buClr>
              <a:buSzPct val="120000"/>
              <a:buFont typeface="+mj-lt"/>
              <a:buAutoNum type="arabicPeriod"/>
              <a:defRPr/>
            </a:pPr>
            <a:r>
              <a:rPr lang="en-US" sz="2400" kern="0" dirty="0" smtClean="0">
                <a:cs typeface="+mn-cs"/>
              </a:rPr>
              <a:t>V6 Compliance to IT Standards</a:t>
            </a:r>
            <a:endParaRPr lang="en-US" sz="2400" kern="0" dirty="0">
              <a:cs typeface="+mn-cs"/>
            </a:endParaRPr>
          </a:p>
          <a:p>
            <a:pPr marL="569913" lvl="1" indent="504825" algn="l">
              <a:lnSpc>
                <a:spcPct val="200000"/>
              </a:lnSpc>
              <a:spcBef>
                <a:spcPts val="0"/>
              </a:spcBef>
              <a:buClr>
                <a:srgbClr val="C00000"/>
              </a:buClr>
              <a:buSzPct val="120000"/>
              <a:buFont typeface="+mj-lt"/>
              <a:buAutoNum type="arabicPeriod"/>
              <a:defRPr/>
            </a:pPr>
            <a:r>
              <a:rPr lang="en-US" sz="2400" dirty="0"/>
              <a:t>V6 Support of Open Standard &amp; Industry </a:t>
            </a:r>
            <a:r>
              <a:rPr lang="en-US" sz="2400" dirty="0" smtClean="0"/>
              <a:t>Formats</a:t>
            </a:r>
            <a:endParaRPr lang="en-US" sz="2400" kern="0" dirty="0" smtClean="0">
              <a:cs typeface="+mn-cs"/>
            </a:endParaRPr>
          </a:p>
          <a:p>
            <a:pPr marL="569913" lvl="1" indent="504825" algn="l">
              <a:lnSpc>
                <a:spcPct val="200000"/>
              </a:lnSpc>
              <a:spcBef>
                <a:spcPts val="0"/>
              </a:spcBef>
              <a:buClr>
                <a:srgbClr val="C00000"/>
              </a:buClr>
              <a:buSzPct val="120000"/>
              <a:buFont typeface="+mj-lt"/>
              <a:buAutoNum type="arabicPeriod"/>
              <a:defRPr/>
            </a:pPr>
            <a:r>
              <a:rPr lang="en-US" sz="2400" kern="0" dirty="0" smtClean="0">
                <a:cs typeface="+mn-cs"/>
              </a:rPr>
              <a:t>V6 </a:t>
            </a:r>
            <a:r>
              <a:rPr lang="en-US" sz="2400" kern="0" dirty="0" err="1" smtClean="0">
                <a:cs typeface="+mn-cs"/>
              </a:rPr>
              <a:t>MultiCAD</a:t>
            </a:r>
            <a:r>
              <a:rPr lang="en-US" sz="2400" kern="0" dirty="0" smtClean="0">
                <a:cs typeface="+mn-cs"/>
              </a:rPr>
              <a:t> Integration</a:t>
            </a:r>
            <a:endParaRPr lang="en-US" sz="2400" kern="0" dirty="0">
              <a:cs typeface="+mn-cs"/>
            </a:endParaRPr>
          </a:p>
          <a:p>
            <a:pPr marL="569913" lvl="1" indent="504825" algn="l">
              <a:lnSpc>
                <a:spcPct val="200000"/>
              </a:lnSpc>
              <a:spcBef>
                <a:spcPts val="0"/>
              </a:spcBef>
              <a:buClr>
                <a:srgbClr val="C00000"/>
              </a:buClr>
              <a:buSzPct val="120000"/>
              <a:buFont typeface="+mj-lt"/>
              <a:buAutoNum type="arabicPeriod"/>
              <a:defRPr/>
            </a:pPr>
            <a:r>
              <a:rPr lang="en-US" sz="2400" kern="0" dirty="0">
                <a:latin typeface="+mn-lt"/>
                <a:cs typeface="+mn-cs"/>
              </a:rPr>
              <a:t>V6 Extensibility &amp; Customization </a:t>
            </a:r>
            <a:r>
              <a:rPr lang="en-US" sz="2400" kern="0" dirty="0" smtClean="0">
                <a:latin typeface="+mn-lt"/>
                <a:cs typeface="+mn-cs"/>
              </a:rPr>
              <a:t>Model</a:t>
            </a:r>
            <a:endParaRPr lang="en-US" sz="2400" kern="0" dirty="0">
              <a:latin typeface="+mn-lt"/>
              <a:cs typeface="+mn-cs"/>
            </a:endParaRPr>
          </a:p>
          <a:p>
            <a:pPr marL="569913" lvl="1" indent="504825" algn="l">
              <a:lnSpc>
                <a:spcPct val="200000"/>
              </a:lnSpc>
              <a:spcBef>
                <a:spcPts val="0"/>
              </a:spcBef>
              <a:buClr>
                <a:srgbClr val="C00000"/>
              </a:buClr>
              <a:buSzPct val="120000"/>
              <a:buFont typeface="+mj-lt"/>
              <a:buAutoNum type="arabicPeriod"/>
              <a:defRPr/>
            </a:pPr>
            <a:r>
              <a:rPr lang="en-US" sz="2400" kern="0" dirty="0">
                <a:latin typeface="+mn-lt"/>
                <a:cs typeface="+mn-cs"/>
              </a:rPr>
              <a:t>V6 </a:t>
            </a:r>
            <a:r>
              <a:rPr lang="en-US" sz="2400" dirty="0" smtClean="0"/>
              <a:t>Integrated </a:t>
            </a:r>
            <a:r>
              <a:rPr lang="en-US" sz="2400" dirty="0"/>
              <a:t>Development Environment </a:t>
            </a:r>
            <a:r>
              <a:rPr lang="en-US" sz="2400" dirty="0" smtClean="0"/>
              <a:t>(</a:t>
            </a:r>
            <a:r>
              <a:rPr lang="en-US" sz="2400" kern="0" dirty="0" smtClean="0">
                <a:latin typeface="+mn-lt"/>
                <a:cs typeface="+mn-cs"/>
              </a:rPr>
              <a:t>IDE)</a:t>
            </a:r>
            <a:endParaRPr lang="en-US" sz="2400" kern="0" dirty="0">
              <a:latin typeface="+mn-lt"/>
              <a:cs typeface="+mn-cs"/>
            </a:endParaRPr>
          </a:p>
          <a:p>
            <a:pPr marL="569913" lvl="1" indent="504825" algn="l">
              <a:lnSpc>
                <a:spcPct val="200000"/>
              </a:lnSpc>
              <a:spcBef>
                <a:spcPts val="0"/>
              </a:spcBef>
              <a:buClr>
                <a:srgbClr val="C00000"/>
              </a:buClr>
              <a:buSzPct val="120000"/>
              <a:buFont typeface="+mj-lt"/>
              <a:buAutoNum type="arabicPeriod"/>
              <a:defRPr/>
            </a:pPr>
            <a:r>
              <a:rPr lang="en-US" sz="2400" kern="0" dirty="0">
                <a:latin typeface="+mn-lt"/>
                <a:cs typeface="+mn-cs"/>
              </a:rPr>
              <a:t>V6 Integration with External </a:t>
            </a:r>
            <a:r>
              <a:rPr lang="en-US" sz="2400" kern="0" dirty="0" smtClean="0">
                <a:latin typeface="+mn-lt"/>
                <a:cs typeface="+mn-cs"/>
              </a:rPr>
              <a:t>Systems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1. What is SOA ?</a:t>
            </a:r>
          </a:p>
        </p:txBody>
      </p:sp>
      <p:sp>
        <p:nvSpPr>
          <p:cNvPr id="4" name="Flowchart: Process 90"/>
          <p:cNvSpPr>
            <a:spLocks noChangeArrowheads="1"/>
          </p:cNvSpPr>
          <p:nvPr/>
        </p:nvSpPr>
        <p:spPr bwMode="auto">
          <a:xfrm>
            <a:off x="267851" y="921392"/>
            <a:ext cx="5268883" cy="1572193"/>
          </a:xfrm>
          <a:prstGeom prst="roundRect">
            <a:avLst>
              <a:gd name="adj" fmla="val 6004"/>
            </a:avLst>
          </a:prstGeom>
          <a:gradFill flip="none" rotWithShape="1">
            <a:gsLst>
              <a:gs pos="0">
                <a:srgbClr val="0070C0"/>
              </a:gs>
              <a:gs pos="50000">
                <a:srgbClr val="00B0F0"/>
              </a:gs>
              <a:gs pos="99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txBody>
          <a:bodyPr lIns="72000" tIns="36000" rIns="36000" bIns="36000" anchor="ctr"/>
          <a:lstStyle/>
          <a:p>
            <a:pPr algn="l">
              <a:defRPr/>
            </a:pPr>
            <a:r>
              <a:rPr lang="en-US" sz="1800" b="1" dirty="0" smtClean="0">
                <a:solidFill>
                  <a:schemeClr val="accent3"/>
                </a:solidFill>
                <a:cs typeface="+mn-cs"/>
              </a:rPr>
              <a:t>Service Oriented </a:t>
            </a:r>
            <a:r>
              <a:rPr lang="en-US" sz="1800" b="1" dirty="0">
                <a:solidFill>
                  <a:schemeClr val="accent3"/>
                </a:solidFill>
                <a:cs typeface="+mn-cs"/>
              </a:rPr>
              <a:t>Architecture:</a:t>
            </a:r>
          </a:p>
          <a:p>
            <a:pPr algn="l">
              <a:lnSpc>
                <a:spcPct val="80000"/>
              </a:lnSpc>
              <a:defRPr/>
            </a:pPr>
            <a:r>
              <a:rPr lang="en-US" sz="1800" b="1" dirty="0">
                <a:solidFill>
                  <a:schemeClr val="accent3"/>
                </a:solidFill>
                <a:cs typeface="+mn-cs"/>
              </a:rPr>
              <a:t>SOA is a new approach to </a:t>
            </a:r>
            <a:r>
              <a:rPr lang="en-US" sz="1800" b="1" dirty="0" smtClean="0">
                <a:solidFill>
                  <a:schemeClr val="accent3"/>
                </a:solidFill>
                <a:cs typeface="+mn-cs"/>
              </a:rPr>
              <a:t>build </a:t>
            </a:r>
            <a:r>
              <a:rPr lang="en-US" sz="1800" b="1" dirty="0">
                <a:solidFill>
                  <a:schemeClr val="accent3"/>
                </a:solidFill>
                <a:cs typeface="+mn-cs"/>
              </a:rPr>
              <a:t>IT systems that allows </a:t>
            </a:r>
            <a:r>
              <a:rPr lang="en-US" sz="1800" b="1" dirty="0" smtClean="0">
                <a:solidFill>
                  <a:schemeClr val="accent3"/>
                </a:solidFill>
                <a:cs typeface="+mn-cs"/>
              </a:rPr>
              <a:t>Companies to </a:t>
            </a:r>
            <a:r>
              <a:rPr lang="en-US" sz="1800" b="1" dirty="0">
                <a:solidFill>
                  <a:schemeClr val="accent3"/>
                </a:solidFill>
                <a:cs typeface="+mn-cs"/>
              </a:rPr>
              <a:t>leverage existing assets </a:t>
            </a:r>
            <a:r>
              <a:rPr lang="en-US" sz="1800" b="1" dirty="0" smtClean="0">
                <a:solidFill>
                  <a:schemeClr val="accent3"/>
                </a:solidFill>
                <a:cs typeface="+mn-cs"/>
              </a:rPr>
              <a:t>while facilitating required </a:t>
            </a:r>
            <a:r>
              <a:rPr lang="en-US" sz="1800" b="1" dirty="0">
                <a:solidFill>
                  <a:schemeClr val="accent3"/>
                </a:solidFill>
                <a:cs typeface="+mn-cs"/>
              </a:rPr>
              <a:t>changes to support </a:t>
            </a:r>
            <a:r>
              <a:rPr lang="en-US" sz="1800" b="1" dirty="0" smtClean="0">
                <a:solidFill>
                  <a:schemeClr val="accent3"/>
                </a:solidFill>
                <a:cs typeface="+mn-cs"/>
              </a:rPr>
              <a:t>their business processes.</a:t>
            </a:r>
            <a:endParaRPr lang="en-US" sz="1800" b="1" dirty="0">
              <a:solidFill>
                <a:schemeClr val="accent3"/>
              </a:solidFill>
              <a:cs typeface="+mn-cs"/>
            </a:endParaRPr>
          </a:p>
        </p:txBody>
      </p:sp>
      <p:sp>
        <p:nvSpPr>
          <p:cNvPr id="5" name="Content Placeholder 79"/>
          <p:cNvSpPr txBox="1">
            <a:spLocks/>
          </p:cNvSpPr>
          <p:nvPr/>
        </p:nvSpPr>
        <p:spPr bwMode="auto">
          <a:xfrm>
            <a:off x="120072" y="2632364"/>
            <a:ext cx="5781964" cy="4091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40000"/>
              </a:spcBef>
              <a:buClr>
                <a:schemeClr val="accent6">
                  <a:lumMod val="75000"/>
                </a:schemeClr>
              </a:buClr>
              <a:buFont typeface="Wingdings" pitchFamily="2" charset="2"/>
              <a:buChar char="q"/>
              <a:defRPr/>
            </a:pPr>
            <a:r>
              <a:rPr lang="en-US" sz="1800" b="1" dirty="0">
                <a:latin typeface="+mn-lt"/>
                <a:cs typeface="+mn-cs"/>
              </a:rPr>
              <a:t>SOA </a:t>
            </a:r>
            <a:r>
              <a:rPr lang="en-US" sz="1800" b="1" dirty="0" smtClean="0">
                <a:latin typeface="+mn-lt"/>
                <a:cs typeface="+mn-cs"/>
              </a:rPr>
              <a:t>enables to build Business applications.</a:t>
            </a:r>
            <a:endParaRPr lang="en-US" sz="1800" b="1" dirty="0">
              <a:latin typeface="+mn-lt"/>
              <a:cs typeface="+mn-cs"/>
            </a:endParaRPr>
          </a:p>
          <a:p>
            <a:pPr marL="342900" indent="-342900" algn="l">
              <a:spcBef>
                <a:spcPct val="40000"/>
              </a:spcBef>
              <a:buClr>
                <a:schemeClr val="accent6">
                  <a:lumMod val="75000"/>
                </a:schemeClr>
              </a:buClr>
              <a:buFont typeface="Wingdings" pitchFamily="2" charset="2"/>
              <a:buChar char="q"/>
              <a:defRPr/>
            </a:pPr>
            <a:r>
              <a:rPr lang="en-US" sz="1800" b="1" dirty="0">
                <a:latin typeface="+mn-lt"/>
                <a:cs typeface="+mn-cs"/>
              </a:rPr>
              <a:t>SOA is a </a:t>
            </a:r>
            <a:r>
              <a:rPr lang="en-US" sz="1800" b="1" dirty="0" smtClean="0">
                <a:latin typeface="+mn-lt"/>
                <a:cs typeface="+mn-cs"/>
              </a:rPr>
              <a:t>component-based architecture. </a:t>
            </a:r>
          </a:p>
          <a:p>
            <a:pPr marL="800100" lvl="1" indent="-342900" algn="l">
              <a:spcBef>
                <a:spcPct val="40000"/>
              </a:spcBef>
              <a:buClr>
                <a:schemeClr val="accent6">
                  <a:lumMod val="75000"/>
                </a:schemeClr>
              </a:buClr>
              <a:buFont typeface="Wingdings" pitchFamily="2" charset="2"/>
              <a:buChar char="q"/>
              <a:defRPr/>
            </a:pPr>
            <a:r>
              <a:rPr lang="en-US" sz="1600" b="1" dirty="0" smtClean="0">
                <a:latin typeface="+mn-lt"/>
                <a:cs typeface="+mn-cs"/>
              </a:rPr>
              <a:t>It enables to hide </a:t>
            </a:r>
            <a:r>
              <a:rPr lang="en-US" sz="1600" b="1" dirty="0">
                <a:latin typeface="+mn-lt"/>
                <a:cs typeface="+mn-cs"/>
              </a:rPr>
              <a:t>complexity wherever </a:t>
            </a:r>
            <a:r>
              <a:rPr lang="en-US" sz="1600" b="1" dirty="0" smtClean="0">
                <a:latin typeface="+mn-lt"/>
                <a:cs typeface="+mn-cs"/>
              </a:rPr>
              <a:t>possible.</a:t>
            </a:r>
            <a:endParaRPr lang="en-US" sz="1600" b="1" dirty="0">
              <a:latin typeface="+mn-lt"/>
              <a:cs typeface="+mn-cs"/>
            </a:endParaRPr>
          </a:p>
          <a:p>
            <a:pPr marL="342900" indent="-342900" algn="l">
              <a:spcBef>
                <a:spcPct val="40000"/>
              </a:spcBef>
              <a:buClr>
                <a:schemeClr val="accent6">
                  <a:lumMod val="75000"/>
                </a:schemeClr>
              </a:buClr>
              <a:buFont typeface="Wingdings" pitchFamily="2" charset="2"/>
              <a:buChar char="q"/>
              <a:defRPr/>
            </a:pPr>
            <a:r>
              <a:rPr lang="en-US" sz="1800" b="1" dirty="0" smtClean="0">
                <a:latin typeface="+mn-lt"/>
                <a:cs typeface="+mn-cs"/>
              </a:rPr>
              <a:t>SOA </a:t>
            </a:r>
            <a:r>
              <a:rPr lang="en-US" sz="1800" b="1" dirty="0">
                <a:latin typeface="+mn-lt"/>
                <a:cs typeface="+mn-cs"/>
              </a:rPr>
              <a:t>components are loosely coupled based on the concept of </a:t>
            </a:r>
            <a:r>
              <a:rPr lang="en-US" sz="1800" b="1" dirty="0" smtClean="0">
                <a:latin typeface="+mn-lt"/>
                <a:cs typeface="+mn-cs"/>
              </a:rPr>
              <a:t>exchanges of XML-based messages. </a:t>
            </a:r>
          </a:p>
          <a:p>
            <a:pPr marL="800100" lvl="1" indent="-342900" algn="l">
              <a:spcBef>
                <a:spcPct val="40000"/>
              </a:spcBef>
              <a:buClr>
                <a:schemeClr val="accent6">
                  <a:lumMod val="75000"/>
                </a:schemeClr>
              </a:buClr>
              <a:buFont typeface="Wingdings" pitchFamily="2" charset="2"/>
              <a:buChar char="q"/>
              <a:defRPr/>
            </a:pPr>
            <a:r>
              <a:rPr lang="en-US" sz="1600" b="1" dirty="0" smtClean="0">
                <a:latin typeface="+mn-lt"/>
                <a:cs typeface="+mn-cs"/>
              </a:rPr>
              <a:t>It enables to work with heterogeneous IT platform.</a:t>
            </a:r>
          </a:p>
          <a:p>
            <a:pPr marL="342900" indent="-342900" algn="l">
              <a:spcBef>
                <a:spcPct val="40000"/>
              </a:spcBef>
              <a:buClr>
                <a:schemeClr val="accent6">
                  <a:lumMod val="75000"/>
                </a:schemeClr>
              </a:buClr>
              <a:buFont typeface="Wingdings" pitchFamily="2" charset="2"/>
              <a:buChar char="q"/>
              <a:defRPr/>
            </a:pPr>
            <a:r>
              <a:rPr lang="en-US" sz="1800" b="1" dirty="0" smtClean="0">
                <a:latin typeface="+mn-lt"/>
                <a:cs typeface="+mn-cs"/>
              </a:rPr>
              <a:t>SOA components are orchestrated / linked together through business processes. </a:t>
            </a:r>
          </a:p>
          <a:p>
            <a:pPr marL="800100" lvl="1" indent="-342900" algn="l">
              <a:spcBef>
                <a:spcPct val="40000"/>
              </a:spcBef>
              <a:buClr>
                <a:schemeClr val="accent6">
                  <a:lumMod val="75000"/>
                </a:schemeClr>
              </a:buClr>
              <a:buFont typeface="Wingdings" pitchFamily="2" charset="2"/>
              <a:buChar char="q"/>
              <a:defRPr/>
            </a:pPr>
            <a:r>
              <a:rPr lang="en-US" sz="1600" b="1" dirty="0" smtClean="0">
                <a:latin typeface="+mn-lt"/>
                <a:cs typeface="+mn-cs"/>
              </a:rPr>
              <a:t>It enables to provide customers with a </a:t>
            </a:r>
            <a:r>
              <a:rPr lang="en-US" sz="1600" b="1" dirty="0" smtClean="0"/>
              <a:t>well-defined / OOTB level of Services such as </a:t>
            </a:r>
            <a:r>
              <a:rPr lang="en-US" sz="1600" b="1" dirty="0" smtClean="0">
                <a:latin typeface="+mn-lt"/>
                <a:cs typeface="+mn-cs"/>
              </a:rPr>
              <a:t>Web Services.</a:t>
            </a:r>
            <a:endParaRPr lang="fr-FR" sz="1600" b="1" kern="0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22" name="Rectangle 117"/>
          <p:cNvSpPr>
            <a:spLocks noChangeArrowheads="1"/>
          </p:cNvSpPr>
          <p:nvPr/>
        </p:nvSpPr>
        <p:spPr bwMode="auto">
          <a:xfrm>
            <a:off x="5999164" y="984250"/>
            <a:ext cx="2901556" cy="226218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2000" tIns="36000" rIns="36000" bIns="36000" anchor="ctr"/>
          <a:lstStyle/>
          <a:p>
            <a:pPr>
              <a:defRPr/>
            </a:pPr>
            <a:r>
              <a:rPr lang="en-US" sz="1600" b="1" dirty="0">
                <a:solidFill>
                  <a:srgbClr val="000066"/>
                </a:solidFill>
                <a:cs typeface="+mn-cs"/>
              </a:rPr>
              <a:t>SOA Principles</a:t>
            </a:r>
          </a:p>
          <a:p>
            <a:pPr indent="-144000" algn="l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000066"/>
                </a:solidFill>
                <a:cs typeface="+mn-cs"/>
              </a:rPr>
              <a:t>Reuse</a:t>
            </a:r>
          </a:p>
          <a:p>
            <a:pPr indent="-144000" algn="l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000066"/>
                </a:solidFill>
                <a:cs typeface="+mn-cs"/>
              </a:rPr>
              <a:t>Granularity</a:t>
            </a:r>
          </a:p>
          <a:p>
            <a:pPr indent="-144000" algn="l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000066"/>
                </a:solidFill>
                <a:cs typeface="+mn-cs"/>
              </a:rPr>
              <a:t>Portability</a:t>
            </a:r>
          </a:p>
          <a:p>
            <a:pPr indent="-144000" algn="l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000066"/>
                </a:solidFill>
                <a:cs typeface="+mn-cs"/>
              </a:rPr>
              <a:t>Modularity</a:t>
            </a:r>
          </a:p>
          <a:p>
            <a:pPr indent="-144000" algn="l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000066"/>
                </a:solidFill>
                <a:cs typeface="+mn-cs"/>
              </a:rPr>
              <a:t>Interoperability</a:t>
            </a:r>
          </a:p>
          <a:p>
            <a:pPr indent="-144000" algn="l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000066"/>
                </a:solidFill>
                <a:cs typeface="+mn-cs"/>
              </a:rPr>
              <a:t>Encapsulation</a:t>
            </a:r>
          </a:p>
          <a:p>
            <a:pPr indent="-144000" algn="l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000066"/>
                </a:solidFill>
                <a:cs typeface="+mn-cs"/>
              </a:rPr>
              <a:t>Standards compliant</a:t>
            </a:r>
          </a:p>
        </p:txBody>
      </p:sp>
      <p:sp>
        <p:nvSpPr>
          <p:cNvPr id="23" name="Rectangle 117"/>
          <p:cNvSpPr>
            <a:spLocks noChangeArrowheads="1"/>
          </p:cNvSpPr>
          <p:nvPr/>
        </p:nvSpPr>
        <p:spPr bwMode="auto">
          <a:xfrm>
            <a:off x="5999163" y="3376613"/>
            <a:ext cx="2902591" cy="3141534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0000" tIns="46800" rIns="36000" bIns="46800" anchor="ctr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000066"/>
                </a:solidFill>
                <a:cs typeface="+mn-cs"/>
              </a:rPr>
              <a:t>SOA Architecture Features</a:t>
            </a:r>
          </a:p>
          <a:p>
            <a:pPr indent="-144000" algn="l">
              <a:spcBef>
                <a:spcPts val="300"/>
              </a:spcBef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000066"/>
                </a:solidFill>
                <a:cs typeface="+mn-cs"/>
              </a:rPr>
              <a:t>Service Contract</a:t>
            </a:r>
          </a:p>
          <a:p>
            <a:pPr indent="-144000" algn="l">
              <a:spcBef>
                <a:spcPts val="300"/>
              </a:spcBef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000066"/>
                </a:solidFill>
                <a:cs typeface="+mn-cs"/>
              </a:rPr>
              <a:t>Service loose coupling</a:t>
            </a:r>
          </a:p>
          <a:p>
            <a:pPr indent="-144000" algn="l">
              <a:spcBef>
                <a:spcPts val="300"/>
              </a:spcBef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000066"/>
                </a:solidFill>
                <a:cs typeface="+mn-cs"/>
              </a:rPr>
              <a:t>Service Abstraction</a:t>
            </a:r>
          </a:p>
          <a:p>
            <a:pPr indent="-144000" algn="l">
              <a:spcBef>
                <a:spcPts val="300"/>
              </a:spcBef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000066"/>
                </a:solidFill>
                <a:cs typeface="+mn-cs"/>
              </a:rPr>
              <a:t>Service Reusability</a:t>
            </a:r>
          </a:p>
          <a:p>
            <a:pPr indent="-144000" algn="l">
              <a:spcBef>
                <a:spcPts val="300"/>
              </a:spcBef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000066"/>
                </a:solidFill>
                <a:cs typeface="+mn-cs"/>
              </a:rPr>
              <a:t>Service Autonomy</a:t>
            </a:r>
          </a:p>
          <a:p>
            <a:pPr indent="-144000" algn="l">
              <a:spcBef>
                <a:spcPts val="300"/>
              </a:spcBef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000066"/>
                </a:solidFill>
                <a:cs typeface="+mn-cs"/>
              </a:rPr>
              <a:t>Service Discoverability</a:t>
            </a:r>
          </a:p>
          <a:p>
            <a:pPr indent="-144000" algn="l">
              <a:spcBef>
                <a:spcPts val="300"/>
              </a:spcBef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000066"/>
                </a:solidFill>
                <a:cs typeface="+mn-cs"/>
              </a:rPr>
              <a:t>Service Optimization</a:t>
            </a:r>
          </a:p>
          <a:p>
            <a:pPr indent="-144000" algn="l">
              <a:spcBef>
                <a:spcPts val="300"/>
              </a:spcBef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000066"/>
                </a:solidFill>
                <a:cs typeface="+mn-cs"/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lowchart: Process 90"/>
          <p:cNvSpPr>
            <a:spLocks noChangeArrowheads="1"/>
          </p:cNvSpPr>
          <p:nvPr/>
        </p:nvSpPr>
        <p:spPr bwMode="auto">
          <a:xfrm>
            <a:off x="4697413" y="4167188"/>
            <a:ext cx="2940050" cy="2379662"/>
          </a:xfrm>
          <a:prstGeom prst="roundRect">
            <a:avLst>
              <a:gd name="adj" fmla="val 6004"/>
            </a:avLst>
          </a:prstGeom>
          <a:solidFill>
            <a:srgbClr val="0070C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72000" tIns="36000" rIns="36000" bIns="36000"/>
          <a:lstStyle/>
          <a:p>
            <a:pPr algn="l">
              <a:defRPr/>
            </a:pPr>
            <a:endParaRPr lang="en-US" sz="1800" b="1" i="1" dirty="0">
              <a:solidFill>
                <a:schemeClr val="accent3"/>
              </a:solidFill>
              <a:cs typeface="+mn-cs"/>
            </a:endParaRPr>
          </a:p>
          <a:p>
            <a:pPr algn="l">
              <a:defRPr/>
            </a:pPr>
            <a:endParaRPr lang="en-US" sz="1800" b="1" i="1" dirty="0">
              <a:solidFill>
                <a:schemeClr val="accent3"/>
              </a:solidFill>
              <a:cs typeface="+mn-cs"/>
            </a:endParaRPr>
          </a:p>
          <a:p>
            <a:pPr algn="l">
              <a:defRPr/>
            </a:pPr>
            <a:endParaRPr lang="en-US" sz="1800" b="1" i="1" dirty="0">
              <a:solidFill>
                <a:schemeClr val="accent3"/>
              </a:solidFill>
              <a:cs typeface="+mn-cs"/>
            </a:endParaRPr>
          </a:p>
          <a:p>
            <a:pPr algn="l">
              <a:defRPr/>
            </a:pPr>
            <a:endParaRPr lang="en-US" sz="1800" b="1" i="1" dirty="0">
              <a:solidFill>
                <a:schemeClr val="accent3"/>
              </a:solidFill>
              <a:cs typeface="+mn-cs"/>
            </a:endParaRPr>
          </a:p>
          <a:p>
            <a:pPr algn="l">
              <a:defRPr/>
            </a:pPr>
            <a:endParaRPr lang="en-US" sz="1800" b="1" dirty="0">
              <a:solidFill>
                <a:schemeClr val="accent3"/>
              </a:solidFill>
              <a:cs typeface="+mn-cs"/>
            </a:endParaRPr>
          </a:p>
        </p:txBody>
      </p:sp>
      <p:sp>
        <p:nvSpPr>
          <p:cNvPr id="121" name="Oval 120"/>
          <p:cNvSpPr/>
          <p:nvPr/>
        </p:nvSpPr>
        <p:spPr bwMode="auto">
          <a:xfrm>
            <a:off x="7766050" y="3767138"/>
            <a:ext cx="1206500" cy="63182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72000" tIns="46800" rIns="36000" bIns="46800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0244" name="Title 1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1. What is a Web Service ?</a:t>
            </a:r>
          </a:p>
        </p:txBody>
      </p:sp>
      <p:sp>
        <p:nvSpPr>
          <p:cNvPr id="10245" name="Content Placeholder 79"/>
          <p:cNvSpPr>
            <a:spLocks noGrp="1"/>
          </p:cNvSpPr>
          <p:nvPr>
            <p:ph idx="1"/>
          </p:nvPr>
        </p:nvSpPr>
        <p:spPr>
          <a:xfrm>
            <a:off x="110837" y="2757052"/>
            <a:ext cx="4551652" cy="3511550"/>
          </a:xfrm>
          <a:solidFill>
            <a:schemeClr val="bg1"/>
          </a:solidFill>
        </p:spPr>
        <p:txBody>
          <a:bodyPr/>
          <a:lstStyle/>
          <a:p>
            <a:pPr eaLnBrk="1" hangingPunct="1">
              <a:buFont typeface="Wingdings" pitchFamily="2" charset="2"/>
              <a:buChar char="q"/>
            </a:pPr>
            <a:r>
              <a:rPr lang="en-US" sz="1800" dirty="0" smtClean="0"/>
              <a:t>Web Services deliver functions that are sufficiently well-defined to be processed by a software application.</a:t>
            </a:r>
          </a:p>
          <a:p>
            <a:pPr eaLnBrk="1" hangingPunct="1">
              <a:buFont typeface="Wingdings" pitchFamily="2" charset="2"/>
              <a:buChar char="q"/>
            </a:pPr>
            <a:r>
              <a:rPr lang="en-US" sz="1800" dirty="0" smtClean="0"/>
              <a:t>Web Services consumers invoke the service, send and receive messages using  a platform/language-neutral SOAP.</a:t>
            </a:r>
          </a:p>
          <a:p>
            <a:pPr eaLnBrk="1" hangingPunct="1">
              <a:buFont typeface="Wingdings" pitchFamily="2" charset="2"/>
              <a:buChar char="q"/>
            </a:pPr>
            <a:r>
              <a:rPr lang="en-US" sz="1800" dirty="0" smtClean="0"/>
              <a:t>Web Services are described using WSDL establishing a formal contract with the service consumer.</a:t>
            </a:r>
          </a:p>
          <a:p>
            <a:pPr eaLnBrk="1" hangingPunct="1">
              <a:buFont typeface="Wingdings" pitchFamily="2" charset="2"/>
              <a:buChar char="q"/>
            </a:pPr>
            <a:r>
              <a:rPr lang="en-US" sz="1800" dirty="0" smtClean="0"/>
              <a:t>Web Services can be found using a directory service (UDDI).</a:t>
            </a:r>
          </a:p>
          <a:p>
            <a:pPr eaLnBrk="1" hangingPunct="1"/>
            <a:endParaRPr lang="fr-FR" sz="1800" dirty="0" smtClean="0"/>
          </a:p>
        </p:txBody>
      </p:sp>
      <p:grpSp>
        <p:nvGrpSpPr>
          <p:cNvPr id="10246" name="Group 3"/>
          <p:cNvGrpSpPr>
            <a:grpSpLocks/>
          </p:cNvGrpSpPr>
          <p:nvPr/>
        </p:nvGrpSpPr>
        <p:grpSpPr bwMode="auto">
          <a:xfrm>
            <a:off x="6983413" y="2411413"/>
            <a:ext cx="1684337" cy="750887"/>
            <a:chOff x="3062288" y="1879600"/>
            <a:chExt cx="2090737" cy="754063"/>
          </a:xfrm>
        </p:grpSpPr>
        <p:sp>
          <p:nvSpPr>
            <p:cNvPr id="5" name="Freeform 35"/>
            <p:cNvSpPr>
              <a:spLocks noChangeArrowheads="1"/>
            </p:cNvSpPr>
            <p:nvPr/>
          </p:nvSpPr>
          <p:spPr bwMode="auto">
            <a:xfrm>
              <a:off x="3062288" y="1879600"/>
              <a:ext cx="2090737" cy="754063"/>
            </a:xfrm>
            <a:custGeom>
              <a:avLst/>
              <a:gdLst>
                <a:gd name="T0" fmla="*/ 1523 w 2878666"/>
                <a:gd name="T1" fmla="*/ 0 h 1625599"/>
                <a:gd name="T2" fmla="*/ 3809 w 2878666"/>
                <a:gd name="T3" fmla="*/ 0 h 1625599"/>
                <a:gd name="T4" fmla="*/ 6162 w 2878666"/>
                <a:gd name="T5" fmla="*/ 0 h 1625599"/>
                <a:gd name="T6" fmla="*/ 6261 w 2878666"/>
                <a:gd name="T7" fmla="*/ 0 h 1625599"/>
                <a:gd name="T8" fmla="*/ 4870 w 2878666"/>
                <a:gd name="T9" fmla="*/ 0 h 1625599"/>
                <a:gd name="T10" fmla="*/ 4936 w 2878666"/>
                <a:gd name="T11" fmla="*/ 0 h 1625599"/>
                <a:gd name="T12" fmla="*/ 4969 w 2878666"/>
                <a:gd name="T13" fmla="*/ 0 h 1625599"/>
                <a:gd name="T14" fmla="*/ 2385 w 2878666"/>
                <a:gd name="T15" fmla="*/ 0 h 1625599"/>
                <a:gd name="T16" fmla="*/ 961 w 2878666"/>
                <a:gd name="T17" fmla="*/ 0 h 1625599"/>
                <a:gd name="T18" fmla="*/ 2220 w 2878666"/>
                <a:gd name="T19" fmla="*/ 0 h 1625599"/>
                <a:gd name="T20" fmla="*/ 2054 w 2878666"/>
                <a:gd name="T21" fmla="*/ 0 h 1625599"/>
                <a:gd name="T22" fmla="*/ 762 w 2878666"/>
                <a:gd name="T23" fmla="*/ 0 h 1625599"/>
                <a:gd name="T24" fmla="*/ 132 w 2878666"/>
                <a:gd name="T25" fmla="*/ 0 h 1625599"/>
                <a:gd name="T26" fmla="*/ 1523 w 2878666"/>
                <a:gd name="T27" fmla="*/ 0 h 162559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878666"/>
                <a:gd name="T43" fmla="*/ 0 h 1625599"/>
                <a:gd name="T44" fmla="*/ 2878666 w 2878666"/>
                <a:gd name="T45" fmla="*/ 1625599 h 1625599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878666" h="1625599">
                  <a:moveTo>
                    <a:pt x="667657" y="278190"/>
                  </a:moveTo>
                  <a:cubicBezTo>
                    <a:pt x="936171" y="195942"/>
                    <a:pt x="1330476" y="0"/>
                    <a:pt x="1669143" y="31447"/>
                  </a:cubicBezTo>
                  <a:cubicBezTo>
                    <a:pt x="2007810" y="62895"/>
                    <a:pt x="2520648" y="283027"/>
                    <a:pt x="2699657" y="466875"/>
                  </a:cubicBezTo>
                  <a:cubicBezTo>
                    <a:pt x="2878666" y="650723"/>
                    <a:pt x="2837543" y="948266"/>
                    <a:pt x="2743200" y="1134533"/>
                  </a:cubicBezTo>
                  <a:cubicBezTo>
                    <a:pt x="2648857" y="1320800"/>
                    <a:pt x="2230362" y="1543351"/>
                    <a:pt x="2133600" y="1584475"/>
                  </a:cubicBezTo>
                  <a:cubicBezTo>
                    <a:pt x="2036838" y="1625599"/>
                    <a:pt x="2155372" y="1475618"/>
                    <a:pt x="2162629" y="1381275"/>
                  </a:cubicBezTo>
                  <a:cubicBezTo>
                    <a:pt x="2169886" y="1286932"/>
                    <a:pt x="2363409" y="1003904"/>
                    <a:pt x="2177143" y="1018418"/>
                  </a:cubicBezTo>
                  <a:cubicBezTo>
                    <a:pt x="1990877" y="1032932"/>
                    <a:pt x="1337734" y="1429656"/>
                    <a:pt x="1045029" y="1468361"/>
                  </a:cubicBezTo>
                  <a:cubicBezTo>
                    <a:pt x="752324" y="1507066"/>
                    <a:pt x="433009" y="1354666"/>
                    <a:pt x="420914" y="1250647"/>
                  </a:cubicBezTo>
                  <a:cubicBezTo>
                    <a:pt x="408819" y="1146628"/>
                    <a:pt x="892628" y="967618"/>
                    <a:pt x="972457" y="844247"/>
                  </a:cubicBezTo>
                  <a:cubicBezTo>
                    <a:pt x="1052286" y="720876"/>
                    <a:pt x="1006324" y="539447"/>
                    <a:pt x="899886" y="510418"/>
                  </a:cubicBezTo>
                  <a:cubicBezTo>
                    <a:pt x="793448" y="481389"/>
                    <a:pt x="474134" y="667656"/>
                    <a:pt x="333829" y="670075"/>
                  </a:cubicBezTo>
                  <a:cubicBezTo>
                    <a:pt x="193524" y="672494"/>
                    <a:pt x="0" y="590247"/>
                    <a:pt x="58057" y="524933"/>
                  </a:cubicBezTo>
                  <a:cubicBezTo>
                    <a:pt x="116114" y="459619"/>
                    <a:pt x="399143" y="360438"/>
                    <a:pt x="667657" y="27819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66FF33"/>
                </a:gs>
                <a:gs pos="50000">
                  <a:srgbClr val="92D050"/>
                </a:gs>
                <a:gs pos="99000">
                  <a:srgbClr val="66FF99"/>
                </a:gs>
              </a:gsLst>
              <a:lin ang="16200000" scaled="1"/>
              <a:tileRect/>
            </a:gradFill>
            <a:ln w="9525" algn="ctr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750991" y="1967875"/>
              <a:ext cx="809904" cy="338554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tx1"/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Monospac821 BT" pitchFamily="49" charset="0"/>
                  <a:ea typeface="Arial Unicode MS" pitchFamily="34" charset="-128"/>
                  <a:cs typeface="Arial Unicode MS" pitchFamily="34" charset="-128"/>
                </a:rPr>
                <a:t>Internet</a:t>
              </a:r>
            </a:p>
          </p:txBody>
        </p:sp>
      </p:grpSp>
      <p:sp>
        <p:nvSpPr>
          <p:cNvPr id="88" name="Rectangle 87"/>
          <p:cNvSpPr/>
          <p:nvPr/>
        </p:nvSpPr>
        <p:spPr>
          <a:xfrm>
            <a:off x="7807820" y="3826727"/>
            <a:ext cx="1191668" cy="430887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US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Monospac821 BT" pitchFamily="49" charset="0"/>
                <a:ea typeface="Arial Unicode MS" pitchFamily="34" charset="-128"/>
                <a:cs typeface="Arial Unicode MS" pitchFamily="34" charset="-128"/>
              </a:rPr>
              <a:t>Service Provider</a:t>
            </a:r>
          </a:p>
        </p:txBody>
      </p:sp>
      <p:sp>
        <p:nvSpPr>
          <p:cNvPr id="89" name="Oval 88"/>
          <p:cNvSpPr/>
          <p:nvPr/>
        </p:nvSpPr>
        <p:spPr bwMode="auto">
          <a:xfrm>
            <a:off x="7469188" y="671513"/>
            <a:ext cx="1222375" cy="73977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72000" tIns="46800" rIns="36000" bIns="46800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7460229" y="842771"/>
            <a:ext cx="1327069" cy="430887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US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Monospac821 BT" pitchFamily="49" charset="0"/>
                <a:ea typeface="Arial Unicode MS" pitchFamily="34" charset="-128"/>
                <a:cs typeface="Arial Unicode MS" pitchFamily="34" charset="-128"/>
              </a:rPr>
              <a:t>Service Consumer</a:t>
            </a:r>
          </a:p>
        </p:txBody>
      </p:sp>
      <p:sp>
        <p:nvSpPr>
          <p:cNvPr id="5135" name="Rectangle 117"/>
          <p:cNvSpPr>
            <a:spLocks noChangeAspect="1" noChangeArrowheads="1"/>
          </p:cNvSpPr>
          <p:nvPr/>
        </p:nvSpPr>
        <p:spPr bwMode="auto">
          <a:xfrm>
            <a:off x="4778375" y="4392613"/>
            <a:ext cx="2098675" cy="455612"/>
          </a:xfrm>
          <a:prstGeom prst="roundRect">
            <a:avLst>
              <a:gd name="adj" fmla="val 5242"/>
            </a:avLst>
          </a:prstGeom>
          <a:solidFill>
            <a:srgbClr val="7030A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tIns="36000" rIns="0" bIns="36000" anchor="ctr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accent3"/>
                </a:solidFill>
                <a:cs typeface="+mn-cs"/>
              </a:rPr>
              <a:t>Web Services        Description Language</a:t>
            </a:r>
          </a:p>
        </p:txBody>
      </p:sp>
      <p:grpSp>
        <p:nvGrpSpPr>
          <p:cNvPr id="10251" name="Group 129"/>
          <p:cNvGrpSpPr>
            <a:grpSpLocks noChangeAspect="1"/>
          </p:cNvGrpSpPr>
          <p:nvPr/>
        </p:nvGrpSpPr>
        <p:grpSpPr bwMode="auto">
          <a:xfrm>
            <a:off x="6742113" y="3621088"/>
            <a:ext cx="363537" cy="422275"/>
            <a:chOff x="2732314" y="2939142"/>
            <a:chExt cx="620487" cy="718460"/>
          </a:xfrm>
        </p:grpSpPr>
        <p:sp>
          <p:nvSpPr>
            <p:cNvPr id="119" name="Oval 118"/>
            <p:cNvSpPr/>
            <p:nvPr/>
          </p:nvSpPr>
          <p:spPr bwMode="auto">
            <a:xfrm>
              <a:off x="2732314" y="2939142"/>
              <a:ext cx="620487" cy="7184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2000" tIns="46800" rIns="36000" bIns="46800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2786555" y="3059658"/>
              <a:ext cx="522515" cy="40107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tx1"/>
              </a:outerShdw>
            </a:effectLst>
          </p:spPr>
          <p:txBody>
            <a:bodyPr lIns="0" tIns="0" rIns="0" bIns="0">
              <a:spAutoFit/>
            </a:bodyPr>
            <a:lstStyle/>
            <a:p>
              <a:pPr>
                <a:defRPr/>
              </a:pPr>
              <a:r>
                <a:rPr lang="en-US" sz="1800" dirty="0" err="1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Monospac821 BT" pitchFamily="49" charset="0"/>
                  <a:ea typeface="Arial Unicode MS" pitchFamily="34" charset="-128"/>
                  <a:cs typeface="Arial Unicode MS" pitchFamily="34" charset="-128"/>
                </a:rPr>
                <a:t>i</a:t>
              </a:r>
              <a:endPara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Monospac821 BT" pitchFamily="49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cxnSp>
        <p:nvCxnSpPr>
          <p:cNvPr id="125" name="Straight Arrow Connector 124"/>
          <p:cNvCxnSpPr>
            <a:endCxn id="89" idx="4"/>
          </p:cNvCxnSpPr>
          <p:nvPr/>
        </p:nvCxnSpPr>
        <p:spPr bwMode="auto">
          <a:xfrm rot="5400000" flipH="1" flipV="1">
            <a:off x="6430963" y="2033588"/>
            <a:ext cx="2271712" cy="1027112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65000"/>
              </a:schemeClr>
            </a:solidFill>
            <a:prstDash val="sysDot"/>
            <a:round/>
            <a:headEnd type="triangle" w="med" len="lg"/>
            <a:tailEnd type="triangle" w="med" len="lg"/>
          </a:ln>
          <a:effectLst/>
        </p:spPr>
      </p:cxnSp>
      <p:cxnSp>
        <p:nvCxnSpPr>
          <p:cNvPr id="127" name="Straight Arrow Connector 126"/>
          <p:cNvCxnSpPr>
            <a:endCxn id="121" idx="2"/>
          </p:cNvCxnSpPr>
          <p:nvPr/>
        </p:nvCxnSpPr>
        <p:spPr bwMode="auto">
          <a:xfrm>
            <a:off x="7105650" y="3832225"/>
            <a:ext cx="660400" cy="250825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65000"/>
              </a:schemeClr>
            </a:solidFill>
            <a:prstDash val="sysDot"/>
            <a:round/>
            <a:headEnd type="triangle" w="med" len="lg"/>
            <a:tailEnd type="triangle" w="med" len="lg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7158038" y="3590925"/>
            <a:ext cx="9271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cs typeface="+mn-cs"/>
              </a:rPr>
              <a:t>Publish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472238" y="3140075"/>
            <a:ext cx="839787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cs typeface="+mn-cs"/>
              </a:rPr>
              <a:t>Find</a:t>
            </a:r>
            <a:endParaRPr lang="en-US" sz="1600" b="1" dirty="0">
              <a:solidFill>
                <a:schemeClr val="bg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45" name="Rectangle 117"/>
          <p:cNvSpPr>
            <a:spLocks noChangeAspect="1" noChangeArrowheads="1"/>
          </p:cNvSpPr>
          <p:nvPr/>
        </p:nvSpPr>
        <p:spPr bwMode="auto">
          <a:xfrm>
            <a:off x="4778375" y="4900613"/>
            <a:ext cx="2098675" cy="466725"/>
          </a:xfrm>
          <a:prstGeom prst="roundRect">
            <a:avLst>
              <a:gd name="adj" fmla="val 3147"/>
            </a:avLst>
          </a:prstGeom>
          <a:solidFill>
            <a:srgbClr val="7030A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tIns="36000" rIns="0" bIns="36000" anchor="ctr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accent3"/>
                </a:solidFill>
                <a:cs typeface="+mn-cs"/>
              </a:rPr>
              <a:t>Simple Object             Access Protocol</a:t>
            </a:r>
          </a:p>
        </p:txBody>
      </p:sp>
      <p:sp>
        <p:nvSpPr>
          <p:cNvPr id="46" name="Rectangle 117"/>
          <p:cNvSpPr>
            <a:spLocks noChangeAspect="1" noChangeArrowheads="1"/>
          </p:cNvSpPr>
          <p:nvPr/>
        </p:nvSpPr>
        <p:spPr bwMode="auto">
          <a:xfrm>
            <a:off x="4778375" y="5429250"/>
            <a:ext cx="2098675" cy="458788"/>
          </a:xfrm>
          <a:prstGeom prst="roundRect">
            <a:avLst>
              <a:gd name="adj" fmla="val 7527"/>
            </a:avLst>
          </a:prstGeom>
          <a:solidFill>
            <a:srgbClr val="7030A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tIns="36000" rIns="0" bIns="36000" anchor="ctr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accent3"/>
                </a:solidFill>
                <a:cs typeface="+mn-cs"/>
              </a:rPr>
              <a:t>Universal Description Discovery and Integration</a:t>
            </a:r>
          </a:p>
        </p:txBody>
      </p:sp>
      <p:sp>
        <p:nvSpPr>
          <p:cNvPr id="47" name="Rectangle 117"/>
          <p:cNvSpPr>
            <a:spLocks noChangeAspect="1" noChangeArrowheads="1"/>
          </p:cNvSpPr>
          <p:nvPr/>
        </p:nvSpPr>
        <p:spPr bwMode="auto">
          <a:xfrm>
            <a:off x="4778375" y="5934075"/>
            <a:ext cx="2098675" cy="460375"/>
          </a:xfrm>
          <a:prstGeom prst="roundRect">
            <a:avLst>
              <a:gd name="adj" fmla="val 7527"/>
            </a:avLst>
          </a:prstGeom>
          <a:solidFill>
            <a:srgbClr val="7030A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tIns="36000" rIns="0" bIns="36000" anchor="ctr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accent3"/>
                </a:solidFill>
                <a:cs typeface="+mn-cs"/>
              </a:rPr>
              <a:t>Open Internet standards XML, HTTP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213725" y="3214688"/>
            <a:ext cx="839788" cy="2778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cs typeface="+mn-cs"/>
              </a:rPr>
              <a:t>Bind</a:t>
            </a:r>
          </a:p>
        </p:txBody>
      </p:sp>
      <p:cxnSp>
        <p:nvCxnSpPr>
          <p:cNvPr id="61" name="Straight Arrow Connector 60"/>
          <p:cNvCxnSpPr/>
          <p:nvPr/>
        </p:nvCxnSpPr>
        <p:spPr bwMode="auto">
          <a:xfrm rot="16200000" flipV="1">
            <a:off x="7131050" y="2482850"/>
            <a:ext cx="2266950" cy="146050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65000"/>
              </a:schemeClr>
            </a:solidFill>
            <a:prstDash val="sysDot"/>
            <a:round/>
            <a:headEnd type="none" w="med" len="lg"/>
            <a:tailEnd type="triangle" w="med" len="lg"/>
          </a:ln>
          <a:effectLst/>
        </p:spPr>
      </p:cxnSp>
      <p:cxnSp>
        <p:nvCxnSpPr>
          <p:cNvPr id="64" name="Straight Arrow Connector 63"/>
          <p:cNvCxnSpPr/>
          <p:nvPr/>
        </p:nvCxnSpPr>
        <p:spPr bwMode="auto">
          <a:xfrm rot="16200000" flipV="1">
            <a:off x="7289800" y="2527300"/>
            <a:ext cx="2265363" cy="169863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65000"/>
              </a:schemeClr>
            </a:solidFill>
            <a:prstDash val="sysDot"/>
            <a:round/>
            <a:headEnd type="triangle" w="med" len="lg"/>
            <a:tailEnd type="none" w="med" len="lg"/>
          </a:ln>
          <a:effectLst/>
        </p:spPr>
      </p:cxnSp>
      <p:grpSp>
        <p:nvGrpSpPr>
          <p:cNvPr id="4" name="Group 77"/>
          <p:cNvGrpSpPr/>
          <p:nvPr/>
        </p:nvGrpSpPr>
        <p:grpSpPr>
          <a:xfrm>
            <a:off x="8130139" y="1870364"/>
            <a:ext cx="659191" cy="457200"/>
            <a:chOff x="4713515" y="2471066"/>
            <a:chExt cx="659189" cy="279194"/>
          </a:xfrm>
          <a:solidFill>
            <a:srgbClr val="FFC000"/>
          </a:solidFill>
        </p:grpSpPr>
        <p:grpSp>
          <p:nvGrpSpPr>
            <p:cNvPr id="7" name="Group 73"/>
            <p:cNvGrpSpPr/>
            <p:nvPr/>
          </p:nvGrpSpPr>
          <p:grpSpPr>
            <a:xfrm>
              <a:off x="4713515" y="2471066"/>
              <a:ext cx="653143" cy="279194"/>
              <a:chOff x="5747657" y="3276600"/>
              <a:chExt cx="424543" cy="183598"/>
            </a:xfrm>
            <a:grpFill/>
          </p:grpSpPr>
          <p:sp>
            <p:nvSpPr>
              <p:cNvPr id="66" name="Flowchart: Process 65"/>
              <p:cNvSpPr/>
              <p:nvPr/>
            </p:nvSpPr>
            <p:spPr bwMode="auto">
              <a:xfrm>
                <a:off x="5747657" y="3276609"/>
                <a:ext cx="424543" cy="183589"/>
              </a:xfrm>
              <a:prstGeom prst="flowChartProcess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90000" tIns="46800" rIns="36000" bIns="46800" anchor="ctr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cxnSp>
            <p:nvCxnSpPr>
              <p:cNvPr id="68" name="Straight Connector 67"/>
              <p:cNvCxnSpPr>
                <a:endCxn id="66" idx="2"/>
              </p:cNvCxnSpPr>
              <p:nvPr/>
            </p:nvCxnSpPr>
            <p:spPr bwMode="auto">
              <a:xfrm>
                <a:off x="5758543" y="3276600"/>
                <a:ext cx="201386" cy="183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0" name="Straight Connector 69"/>
              <p:cNvCxnSpPr>
                <a:stCxn id="66" idx="2"/>
              </p:cNvCxnSpPr>
              <p:nvPr/>
            </p:nvCxnSpPr>
            <p:spPr bwMode="auto">
              <a:xfrm rot="5400000" flipH="1" flipV="1">
                <a:off x="5974270" y="3273144"/>
                <a:ext cx="172702" cy="201384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75" name="TextBox 74"/>
            <p:cNvSpPr txBox="1"/>
            <p:nvPr/>
          </p:nvSpPr>
          <p:spPr>
            <a:xfrm>
              <a:off x="4763104" y="2516129"/>
              <a:ext cx="609600" cy="178831"/>
            </a:xfrm>
            <a:prstGeom prst="rect">
              <a:avLst/>
            </a:prstGeom>
            <a:grpFill/>
          </p:spPr>
          <p:txBody>
            <a:bodyPr lIns="0" tIns="0" rIns="0" bIns="0">
              <a:spAutoFit/>
            </a:bodyPr>
            <a:lstStyle/>
            <a:p>
              <a:pPr>
                <a:defRPr/>
              </a:pPr>
              <a:r>
                <a:rPr lang="en-US" dirty="0">
                  <a:cs typeface="+mn-cs"/>
                </a:rPr>
                <a:t>SOAP / XML</a:t>
              </a:r>
            </a:p>
          </p:txBody>
        </p:sp>
      </p:grpSp>
      <p:sp>
        <p:nvSpPr>
          <p:cNvPr id="71" name="Flowchart: Process 90"/>
          <p:cNvSpPr>
            <a:spLocks noChangeArrowheads="1"/>
          </p:cNvSpPr>
          <p:nvPr/>
        </p:nvSpPr>
        <p:spPr bwMode="auto">
          <a:xfrm>
            <a:off x="351742" y="1090568"/>
            <a:ext cx="4648098" cy="1272359"/>
          </a:xfrm>
          <a:prstGeom prst="roundRect">
            <a:avLst>
              <a:gd name="adj" fmla="val 5392"/>
            </a:avLst>
          </a:prstGeom>
          <a:gradFill flip="none" rotWithShape="1">
            <a:gsLst>
              <a:gs pos="0">
                <a:srgbClr val="0070C0"/>
              </a:gs>
              <a:gs pos="50000">
                <a:srgbClr val="00B0F0"/>
              </a:gs>
              <a:gs pos="99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lIns="72000" tIns="36000" rIns="36000" bIns="36000" anchor="ctr"/>
          <a:lstStyle/>
          <a:p>
            <a:pPr algn="l">
              <a:defRPr/>
            </a:pPr>
            <a:r>
              <a:rPr lang="en-US" sz="1800" b="1" dirty="0">
                <a:solidFill>
                  <a:schemeClr val="accent3"/>
                </a:solidFill>
                <a:cs typeface="+mn-cs"/>
              </a:rPr>
              <a:t>Web Service:</a:t>
            </a:r>
          </a:p>
          <a:p>
            <a:pPr algn="l">
              <a:lnSpc>
                <a:spcPct val="80000"/>
              </a:lnSpc>
              <a:defRPr/>
            </a:pPr>
            <a:r>
              <a:rPr lang="en-US" sz="1800" b="1" dirty="0">
                <a:solidFill>
                  <a:schemeClr val="accent3"/>
                </a:solidFill>
                <a:cs typeface="+mn-cs"/>
              </a:rPr>
              <a:t>A software </a:t>
            </a:r>
            <a:r>
              <a:rPr lang="en-US" sz="1800" b="1" dirty="0" smtClean="0">
                <a:solidFill>
                  <a:schemeClr val="accent3"/>
                </a:solidFill>
                <a:cs typeface="+mn-cs"/>
              </a:rPr>
              <a:t>application, or component, which can </a:t>
            </a:r>
            <a:r>
              <a:rPr lang="en-US" sz="1800" b="1" dirty="0">
                <a:solidFill>
                  <a:schemeClr val="accent3"/>
                </a:solidFill>
                <a:cs typeface="+mn-cs"/>
              </a:rPr>
              <a:t>be accessed over the internet via standard internet protocols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874597" y="4442542"/>
            <a:ext cx="813043" cy="338554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defRPr/>
            </a:pPr>
            <a:r>
              <a:rPr lang="en-US" sz="16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cs typeface="+mn-cs"/>
              </a:rPr>
              <a:t>WSDL</a:t>
            </a:r>
            <a:endParaRPr lang="fr-FR" sz="16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874597" y="4940440"/>
            <a:ext cx="790601" cy="338554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defRPr/>
            </a:pPr>
            <a:r>
              <a:rPr lang="en-US" sz="16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cs typeface="+mn-cs"/>
              </a:rPr>
              <a:t>SOAP</a:t>
            </a:r>
            <a:endParaRPr lang="fr-FR" sz="16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874597" y="5527530"/>
            <a:ext cx="710451" cy="338554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defRPr/>
            </a:pPr>
            <a:r>
              <a:rPr lang="en-US" sz="16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cs typeface="+mn-cs"/>
              </a:rPr>
              <a:t>UDDI</a:t>
            </a:r>
            <a:endParaRPr lang="fr-FR" sz="16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1. V6 SOA: Overview</a:t>
            </a:r>
          </a:p>
        </p:txBody>
      </p:sp>
      <p:sp>
        <p:nvSpPr>
          <p:cNvPr id="4" name="Flowchart: Process 90"/>
          <p:cNvSpPr>
            <a:spLocks noChangeArrowheads="1"/>
          </p:cNvSpPr>
          <p:nvPr/>
        </p:nvSpPr>
        <p:spPr bwMode="auto">
          <a:xfrm>
            <a:off x="259463" y="1573680"/>
            <a:ext cx="4262204" cy="699738"/>
          </a:xfrm>
          <a:prstGeom prst="roundRect">
            <a:avLst>
              <a:gd name="adj" fmla="val 6004"/>
            </a:avLst>
          </a:prstGeom>
          <a:gradFill flip="none" rotWithShape="1">
            <a:gsLst>
              <a:gs pos="0">
                <a:srgbClr val="0070C0"/>
              </a:gs>
              <a:gs pos="50000">
                <a:srgbClr val="00B0F0"/>
              </a:gs>
              <a:gs pos="99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lIns="72000" tIns="36000" rIns="36000" bIns="36000"/>
          <a:lstStyle/>
          <a:p>
            <a:pPr>
              <a:defRPr/>
            </a:pPr>
            <a:r>
              <a:rPr lang="en-US" sz="1800" b="1" dirty="0">
                <a:solidFill>
                  <a:schemeClr val="accent3"/>
                </a:solidFill>
                <a:cs typeface="+mn-cs"/>
              </a:rPr>
              <a:t>V6 SOA is </a:t>
            </a:r>
            <a:r>
              <a:rPr lang="en-US" sz="1800" b="1" dirty="0" smtClean="0">
                <a:solidFill>
                  <a:schemeClr val="accent3"/>
                </a:solidFill>
                <a:cs typeface="+mn-cs"/>
              </a:rPr>
              <a:t>the </a:t>
            </a:r>
            <a:r>
              <a:rPr lang="en-US" sz="1800" b="1" dirty="0">
                <a:solidFill>
                  <a:schemeClr val="accent3"/>
                </a:solidFill>
                <a:cs typeface="+mn-cs"/>
              </a:rPr>
              <a:t>software architecture organized around V6 Services</a:t>
            </a:r>
          </a:p>
          <a:p>
            <a:pPr>
              <a:defRPr/>
            </a:pPr>
            <a:endParaRPr lang="en-US" sz="1800" b="1" dirty="0">
              <a:solidFill>
                <a:schemeClr val="accent3"/>
              </a:solidFill>
              <a:cs typeface="+mn-cs"/>
            </a:endParaRPr>
          </a:p>
          <a:p>
            <a:pPr>
              <a:defRPr/>
            </a:pPr>
            <a:endParaRPr lang="en-US" sz="1800" b="1" dirty="0">
              <a:solidFill>
                <a:schemeClr val="accent3"/>
              </a:solidFill>
              <a:cs typeface="+mn-cs"/>
            </a:endParaRPr>
          </a:p>
          <a:p>
            <a:pPr>
              <a:defRPr/>
            </a:pPr>
            <a:endParaRPr lang="en-US" sz="1800" b="1" dirty="0">
              <a:solidFill>
                <a:schemeClr val="accent3"/>
              </a:solidFill>
              <a:cs typeface="+mn-cs"/>
            </a:endParaRPr>
          </a:p>
          <a:p>
            <a:pPr>
              <a:defRPr/>
            </a:pPr>
            <a:endParaRPr lang="en-US" sz="1800" b="1" dirty="0">
              <a:solidFill>
                <a:schemeClr val="accent3"/>
              </a:solidFill>
              <a:cs typeface="+mn-cs"/>
            </a:endParaRPr>
          </a:p>
        </p:txBody>
      </p:sp>
      <p:sp>
        <p:nvSpPr>
          <p:cNvPr id="5" name="Content Placeholder 79"/>
          <p:cNvSpPr txBox="1">
            <a:spLocks/>
          </p:cNvSpPr>
          <p:nvPr/>
        </p:nvSpPr>
        <p:spPr bwMode="auto">
          <a:xfrm>
            <a:off x="203025" y="2520616"/>
            <a:ext cx="5311775" cy="3519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40000"/>
              </a:spcBef>
              <a:buClr>
                <a:schemeClr val="accent6">
                  <a:lumMod val="75000"/>
                </a:schemeClr>
              </a:buClr>
              <a:buFont typeface="Wingdings" pitchFamily="2" charset="2"/>
              <a:buChar char="q"/>
              <a:defRPr/>
            </a:pPr>
            <a:r>
              <a:rPr lang="en-US" sz="1600" b="1" i="1" dirty="0">
                <a:latin typeface="+mn-lt"/>
                <a:cs typeface="+mn-cs"/>
              </a:rPr>
              <a:t>V6 Service </a:t>
            </a:r>
            <a:r>
              <a:rPr lang="en-US" sz="1600" b="1" dirty="0">
                <a:latin typeface="+mn-lt"/>
                <a:cs typeface="+mn-cs"/>
              </a:rPr>
              <a:t>is an implementation of a V6 business functionality, with a published interface that can be used and composed by service consumers when building applications and business processes</a:t>
            </a:r>
          </a:p>
          <a:p>
            <a:pPr marL="800100" lvl="1" indent="-342900" algn="l">
              <a:spcBef>
                <a:spcPct val="40000"/>
              </a:spcBef>
              <a:buClr>
                <a:schemeClr val="accent6">
                  <a:lumMod val="75000"/>
                </a:schemeClr>
              </a:buClr>
              <a:buFont typeface="Wingdings" pitchFamily="2" charset="2"/>
              <a:buChar char="q"/>
              <a:defRPr/>
            </a:pPr>
            <a:r>
              <a:rPr lang="en-US" sz="1600" dirty="0">
                <a:cs typeface="+mn-cs"/>
              </a:rPr>
              <a:t>V6 delivers Web Services</a:t>
            </a:r>
            <a:endParaRPr lang="en-US" sz="1600" b="1" dirty="0">
              <a:latin typeface="+mn-lt"/>
              <a:cs typeface="+mn-cs"/>
            </a:endParaRPr>
          </a:p>
          <a:p>
            <a:pPr marL="342900" indent="-342900" algn="l">
              <a:spcBef>
                <a:spcPct val="40000"/>
              </a:spcBef>
              <a:buClr>
                <a:schemeClr val="accent6">
                  <a:lumMod val="75000"/>
                </a:schemeClr>
              </a:buClr>
              <a:buFont typeface="Wingdings" pitchFamily="2" charset="2"/>
              <a:buChar char="q"/>
              <a:defRPr/>
            </a:pPr>
            <a:r>
              <a:rPr lang="en-US" sz="1600" b="1" dirty="0">
                <a:latin typeface="+mn-lt"/>
                <a:cs typeface="+mn-cs"/>
              </a:rPr>
              <a:t>V6 SOA uses standard HTTP/S communication protocol between rich internet clients and V6 distributed Business Logic</a:t>
            </a:r>
          </a:p>
          <a:p>
            <a:pPr marL="342900" indent="-342900" algn="l">
              <a:spcBef>
                <a:spcPct val="40000"/>
              </a:spcBef>
              <a:buClr>
                <a:schemeClr val="accent6">
                  <a:lumMod val="75000"/>
                </a:schemeClr>
              </a:buClr>
              <a:buFont typeface="Wingdings" pitchFamily="2" charset="2"/>
              <a:buChar char="q"/>
              <a:defRPr/>
            </a:pPr>
            <a:r>
              <a:rPr lang="en-US" sz="1600" b="1" dirty="0">
                <a:latin typeface="+mn-lt"/>
                <a:cs typeface="+mn-cs"/>
              </a:rPr>
              <a:t>V6 SOA is a highly performing, Internet-efficient, secure, scalable architecture in which new applications can be deployed easily</a:t>
            </a:r>
          </a:p>
          <a:p>
            <a:pPr marL="342900" indent="-342900" algn="l">
              <a:spcBef>
                <a:spcPct val="40000"/>
              </a:spcBef>
              <a:buClr>
                <a:schemeClr val="accent6">
                  <a:lumMod val="75000"/>
                </a:schemeClr>
              </a:buClr>
              <a:buFont typeface="Wingdings" pitchFamily="2" charset="2"/>
              <a:buChar char="q"/>
              <a:defRPr/>
            </a:pPr>
            <a:endParaRPr lang="en-US" sz="2000" b="1" dirty="0">
              <a:latin typeface="+mn-lt"/>
              <a:cs typeface="+mn-cs"/>
            </a:endParaRPr>
          </a:p>
          <a:p>
            <a:pPr marL="342900" indent="-342900" algn="l">
              <a:lnSpc>
                <a:spcPct val="90000"/>
              </a:lnSpc>
              <a:spcBef>
                <a:spcPct val="40000"/>
              </a:spcBef>
              <a:defRPr/>
            </a:pPr>
            <a:endParaRPr lang="fr-FR" sz="1600" b="1" kern="0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3" name="Flowchart: Process 90"/>
          <p:cNvSpPr>
            <a:spLocks noChangeArrowheads="1"/>
          </p:cNvSpPr>
          <p:nvPr/>
        </p:nvSpPr>
        <p:spPr bwMode="auto">
          <a:xfrm>
            <a:off x="5367338" y="1792885"/>
            <a:ext cx="3776662" cy="4029075"/>
          </a:xfrm>
          <a:prstGeom prst="ellipse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72000" tIns="36000" rIns="36000" bIns="36000"/>
          <a:lstStyle/>
          <a:p>
            <a:pPr algn="l">
              <a:defRPr/>
            </a:pPr>
            <a:endParaRPr lang="en-US" sz="1800" b="1" i="1" dirty="0">
              <a:solidFill>
                <a:schemeClr val="accent3"/>
              </a:solidFill>
              <a:cs typeface="+mn-cs"/>
            </a:endParaRPr>
          </a:p>
          <a:p>
            <a:pPr algn="l">
              <a:defRPr/>
            </a:pPr>
            <a:endParaRPr lang="en-US" sz="1800" b="1" i="1" dirty="0">
              <a:solidFill>
                <a:schemeClr val="accent3"/>
              </a:solidFill>
              <a:cs typeface="+mn-cs"/>
            </a:endParaRPr>
          </a:p>
          <a:p>
            <a:pPr algn="l">
              <a:defRPr/>
            </a:pPr>
            <a:endParaRPr lang="en-US" sz="1800" b="1" i="1" dirty="0">
              <a:solidFill>
                <a:schemeClr val="accent3"/>
              </a:solidFill>
              <a:cs typeface="+mn-cs"/>
            </a:endParaRPr>
          </a:p>
          <a:p>
            <a:pPr algn="l">
              <a:defRPr/>
            </a:pPr>
            <a:endParaRPr lang="en-US" sz="1800" b="1" i="1" dirty="0">
              <a:solidFill>
                <a:schemeClr val="accent3"/>
              </a:solidFill>
              <a:cs typeface="+mn-cs"/>
            </a:endParaRPr>
          </a:p>
          <a:p>
            <a:pPr algn="l">
              <a:defRPr/>
            </a:pPr>
            <a:endParaRPr lang="en-US" sz="1800" b="1" dirty="0">
              <a:solidFill>
                <a:schemeClr val="accent3"/>
              </a:solidFill>
              <a:cs typeface="+mn-cs"/>
            </a:endParaRPr>
          </a:p>
        </p:txBody>
      </p:sp>
      <p:pic>
        <p:nvPicPr>
          <p:cNvPr id="1127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24588" y="2934298"/>
            <a:ext cx="2284412" cy="115887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pic>
        <p:nvPicPr>
          <p:cNvPr id="1127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00775" y="4153498"/>
            <a:ext cx="2286000" cy="119538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5332413" y="3104160"/>
            <a:ext cx="1084262" cy="52546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90000" tIns="46800" rIns="36000" bIns="46800">
            <a:spAutoFit/>
          </a:bodyPr>
          <a:lstStyle/>
          <a:p>
            <a:pPr>
              <a:defRPr/>
            </a:pPr>
            <a:r>
              <a:rPr lang="en-US" sz="1400" b="1" dirty="0">
                <a:latin typeface="+mn-lt"/>
                <a:cs typeface="+mn-cs"/>
              </a:rPr>
              <a:t>IBM Source</a:t>
            </a:r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5168900" y="4266210"/>
            <a:ext cx="1284288" cy="52546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90000" tIns="46800" rIns="36000" bIns="46800">
            <a:spAutoFit/>
          </a:bodyPr>
          <a:lstStyle/>
          <a:p>
            <a:pPr>
              <a:defRPr/>
            </a:pPr>
            <a:r>
              <a:rPr lang="en-US" sz="1400" b="1" dirty="0">
                <a:latin typeface="+mn-lt"/>
                <a:cs typeface="+mn-cs"/>
              </a:rPr>
              <a:t>Microsoft Source</a:t>
            </a:r>
          </a:p>
        </p:txBody>
      </p:sp>
      <p:sp>
        <p:nvSpPr>
          <p:cNvPr id="28" name="Flowchart: Process 90"/>
          <p:cNvSpPr>
            <a:spLocks noChangeArrowheads="1"/>
          </p:cNvSpPr>
          <p:nvPr/>
        </p:nvSpPr>
        <p:spPr bwMode="auto">
          <a:xfrm>
            <a:off x="6116638" y="2258023"/>
            <a:ext cx="2403475" cy="544512"/>
          </a:xfrm>
          <a:prstGeom prst="roundRect">
            <a:avLst>
              <a:gd name="adj" fmla="val 6004"/>
            </a:avLst>
          </a:prstGeom>
          <a:solidFill>
            <a:srgbClr val="0070C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72000" tIns="36000" rIns="36000" bIns="36000"/>
          <a:lstStyle/>
          <a:p>
            <a:pPr>
              <a:defRPr/>
            </a:pPr>
            <a:r>
              <a:rPr lang="en-US" sz="1400" b="1" i="1" dirty="0">
                <a:solidFill>
                  <a:schemeClr val="accent3"/>
                </a:solidFill>
                <a:cs typeface="+mn-cs"/>
              </a:rPr>
              <a:t>V6 </a:t>
            </a:r>
            <a:r>
              <a:rPr lang="en-US" sz="1400" b="1" dirty="0">
                <a:solidFill>
                  <a:schemeClr val="accent3"/>
                </a:solidFill>
                <a:cs typeface="+mn-cs"/>
              </a:rPr>
              <a:t>SOA embraces and extends reference models</a:t>
            </a:r>
          </a:p>
          <a:p>
            <a:pPr>
              <a:defRPr/>
            </a:pPr>
            <a:endParaRPr lang="en-US" sz="1400" b="1" i="1" dirty="0">
              <a:solidFill>
                <a:schemeClr val="accent3"/>
              </a:solidFill>
              <a:cs typeface="+mn-cs"/>
            </a:endParaRPr>
          </a:p>
          <a:p>
            <a:pPr>
              <a:defRPr/>
            </a:pPr>
            <a:endParaRPr lang="en-US" sz="1400" b="1" i="1" dirty="0">
              <a:solidFill>
                <a:schemeClr val="accent3"/>
              </a:solidFill>
              <a:cs typeface="+mn-cs"/>
            </a:endParaRPr>
          </a:p>
          <a:p>
            <a:pPr>
              <a:defRPr/>
            </a:pPr>
            <a:endParaRPr lang="en-US" sz="1400" b="1" i="1" dirty="0">
              <a:solidFill>
                <a:schemeClr val="accent3"/>
              </a:solidFill>
              <a:cs typeface="+mn-cs"/>
            </a:endParaRPr>
          </a:p>
          <a:p>
            <a:pPr>
              <a:defRPr/>
            </a:pPr>
            <a:endParaRPr lang="en-US" sz="1400" b="1" i="1" dirty="0">
              <a:solidFill>
                <a:schemeClr val="accent3"/>
              </a:solidFill>
              <a:cs typeface="+mn-cs"/>
            </a:endParaRPr>
          </a:p>
          <a:p>
            <a:pPr>
              <a:defRPr/>
            </a:pPr>
            <a:endParaRPr lang="en-US" sz="1400" b="1" dirty="0">
              <a:solidFill>
                <a:schemeClr val="accent3"/>
              </a:solidFill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5952" y="766719"/>
            <a:ext cx="78017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i="1" kern="0" dirty="0" smtClean="0">
                <a:solidFill>
                  <a:srgbClr val="C00000"/>
                </a:solidFill>
                <a:latin typeface="Arial"/>
                <a:cs typeface="+mn-cs"/>
              </a:rPr>
              <a:t>V6 Applies SOA Principles to PLM </a:t>
            </a:r>
            <a:endParaRPr lang="en-US" sz="2000" b="1" i="1" kern="0" dirty="0">
              <a:solidFill>
                <a:srgbClr val="C00000"/>
              </a:solidFill>
              <a:latin typeface="Arial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1. V6 SOA: Fundamentals Highlights</a:t>
            </a:r>
          </a:p>
        </p:txBody>
      </p:sp>
      <p:sp>
        <p:nvSpPr>
          <p:cNvPr id="71" name="Flowchart: Process 90"/>
          <p:cNvSpPr>
            <a:spLocks noChangeArrowheads="1"/>
          </p:cNvSpPr>
          <p:nvPr/>
        </p:nvSpPr>
        <p:spPr bwMode="auto">
          <a:xfrm>
            <a:off x="334963" y="755650"/>
            <a:ext cx="8590923" cy="957263"/>
          </a:xfrm>
          <a:prstGeom prst="roundRect">
            <a:avLst>
              <a:gd name="adj" fmla="val 5392"/>
            </a:avLst>
          </a:prstGeom>
          <a:gradFill flip="none" rotWithShape="1">
            <a:gsLst>
              <a:gs pos="0">
                <a:srgbClr val="0070C0"/>
              </a:gs>
              <a:gs pos="50000">
                <a:srgbClr val="00B0F0"/>
              </a:gs>
              <a:gs pos="99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lIns="72000" tIns="36000" rIns="36000" bIns="36000" anchor="ctr"/>
          <a:lstStyle/>
          <a:p>
            <a:pPr>
              <a:lnSpc>
                <a:spcPct val="80000"/>
              </a:lnSpc>
              <a:defRPr/>
            </a:pPr>
            <a:r>
              <a:rPr lang="en-US" sz="2000" b="1" dirty="0">
                <a:solidFill>
                  <a:schemeClr val="accent3"/>
                </a:solidFill>
                <a:cs typeface="+mn-cs"/>
              </a:rPr>
              <a:t>V6 </a:t>
            </a:r>
            <a:r>
              <a:rPr lang="en-US" sz="2000" b="1" dirty="0" smtClean="0">
                <a:solidFill>
                  <a:schemeClr val="accent3"/>
                </a:solidFill>
                <a:cs typeface="+mn-cs"/>
              </a:rPr>
              <a:t>Implements SOA </a:t>
            </a:r>
            <a:r>
              <a:rPr lang="en-US" sz="2000" b="1" dirty="0">
                <a:solidFill>
                  <a:schemeClr val="accent3"/>
                </a:solidFill>
                <a:cs typeface="+mn-cs"/>
              </a:rPr>
              <a:t>F</a:t>
            </a:r>
            <a:r>
              <a:rPr lang="en-US" sz="2000" b="1" dirty="0" smtClean="0">
                <a:solidFill>
                  <a:schemeClr val="accent3"/>
                </a:solidFill>
                <a:cs typeface="+mn-cs"/>
              </a:rPr>
              <a:t>eatures</a:t>
            </a:r>
            <a:endParaRPr lang="en-US" sz="2000" b="1" dirty="0">
              <a:solidFill>
                <a:schemeClr val="accent3"/>
              </a:solidFill>
              <a:cs typeface="+mn-cs"/>
            </a:endParaRPr>
          </a:p>
        </p:txBody>
      </p:sp>
      <p:sp>
        <p:nvSpPr>
          <p:cNvPr id="38" name="Rectangle 117"/>
          <p:cNvSpPr>
            <a:spLocks noChangeArrowheads="1"/>
          </p:cNvSpPr>
          <p:nvPr/>
        </p:nvSpPr>
        <p:spPr bwMode="auto">
          <a:xfrm>
            <a:off x="328613" y="1916113"/>
            <a:ext cx="8648700" cy="4752975"/>
          </a:xfrm>
          <a:prstGeom prst="roundRect">
            <a:avLst>
              <a:gd name="adj" fmla="val 2976"/>
            </a:avLst>
          </a:prstGeom>
          <a:solidFill>
            <a:schemeClr val="accent3">
              <a:lumMod val="95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72000" tIns="36000" rIns="36000" bIns="36000"/>
          <a:lstStyle/>
          <a:p>
            <a:pPr algn="l">
              <a:buFont typeface="Arial" pitchFamily="34" charset="0"/>
              <a:buChar char="•"/>
              <a:defRPr/>
            </a:pPr>
            <a:r>
              <a:rPr lang="en-US" sz="1800" b="1" dirty="0">
                <a:solidFill>
                  <a:srgbClr val="000066"/>
                </a:solidFill>
                <a:cs typeface="+mn-cs"/>
              </a:rPr>
              <a:t>Service Interoperability:  </a:t>
            </a:r>
            <a:r>
              <a:rPr lang="en-US" sz="1400" b="1" dirty="0">
                <a:solidFill>
                  <a:srgbClr val="000066"/>
                </a:solidFill>
                <a:cs typeface="+mn-cs"/>
              </a:rPr>
              <a:t>WS-Basic Profile. WS-Security profile standard support</a:t>
            </a:r>
            <a:endParaRPr lang="en-US" sz="1800" b="1" dirty="0">
              <a:solidFill>
                <a:srgbClr val="000066"/>
              </a:solidFill>
              <a:cs typeface="+mn-cs"/>
            </a:endParaRPr>
          </a:p>
          <a:p>
            <a:pPr algn="l">
              <a:buFont typeface="Arial" pitchFamily="34" charset="0"/>
              <a:buChar char="•"/>
              <a:defRPr/>
            </a:pPr>
            <a:r>
              <a:rPr lang="en-US" sz="1800" b="1" dirty="0">
                <a:solidFill>
                  <a:srgbClr val="000066"/>
                </a:solidFill>
                <a:cs typeface="+mn-cs"/>
              </a:rPr>
              <a:t>Service Contract:	</a:t>
            </a:r>
            <a:r>
              <a:rPr lang="en-US" sz="1400" b="1" dirty="0">
                <a:solidFill>
                  <a:srgbClr val="000066"/>
                </a:solidFill>
                <a:cs typeface="+mn-cs"/>
              </a:rPr>
              <a:t>Formal Contract with WSDL, 3DXML Schemas, CAA 					documentation, CAA  stability rules</a:t>
            </a:r>
          </a:p>
          <a:p>
            <a:pPr algn="l">
              <a:buFont typeface="Arial" pitchFamily="34" charset="0"/>
              <a:buChar char="•"/>
              <a:defRPr/>
            </a:pPr>
            <a:r>
              <a:rPr lang="en-US" sz="1800" b="1" dirty="0">
                <a:solidFill>
                  <a:srgbClr val="000066"/>
                </a:solidFill>
                <a:cs typeface="+mn-cs"/>
              </a:rPr>
              <a:t>Service Security:             </a:t>
            </a:r>
            <a:r>
              <a:rPr lang="en-US" sz="1400" b="1" dirty="0">
                <a:solidFill>
                  <a:srgbClr val="000066"/>
                </a:solidFill>
                <a:cs typeface="+mn-cs"/>
              </a:rPr>
              <a:t>HTTPS, WS-Security</a:t>
            </a:r>
          </a:p>
          <a:p>
            <a:pPr algn="l">
              <a:buFont typeface="Arial" pitchFamily="34" charset="0"/>
              <a:buChar char="•"/>
              <a:defRPr/>
            </a:pPr>
            <a:r>
              <a:rPr lang="en-US" sz="1800" b="1" dirty="0">
                <a:solidFill>
                  <a:srgbClr val="000066"/>
                </a:solidFill>
                <a:cs typeface="+mn-cs"/>
              </a:rPr>
              <a:t>Loose Coupling:	</a:t>
            </a:r>
            <a:r>
              <a:rPr lang="en-US" sz="1400" b="1" dirty="0">
                <a:solidFill>
                  <a:srgbClr val="000066"/>
                </a:solidFill>
                <a:cs typeface="+mn-cs"/>
              </a:rPr>
              <a:t>Compile time &amp; run time independency between service consumer 			&amp; provider thanks to WSDL compilers at build-time and </a:t>
            </a:r>
          </a:p>
          <a:p>
            <a:pPr lvl="3" algn="l">
              <a:defRPr/>
            </a:pPr>
            <a:r>
              <a:rPr lang="en-US" sz="1400" b="1" dirty="0">
                <a:solidFill>
                  <a:srgbClr val="000066"/>
                </a:solidFill>
                <a:cs typeface="+mn-cs"/>
              </a:rPr>
              <a:t>		3DXML-based HTTP/SOAP messages at run time</a:t>
            </a:r>
          </a:p>
          <a:p>
            <a:pPr algn="l">
              <a:buFont typeface="Arial" pitchFamily="34" charset="0"/>
              <a:buChar char="•"/>
              <a:defRPr/>
            </a:pPr>
            <a:r>
              <a:rPr lang="en-US" sz="1800" b="1" dirty="0">
                <a:solidFill>
                  <a:srgbClr val="000066"/>
                </a:solidFill>
                <a:cs typeface="+mn-cs"/>
              </a:rPr>
              <a:t>Governance:		</a:t>
            </a:r>
            <a:r>
              <a:rPr lang="en-US" sz="1400" b="1" dirty="0">
                <a:solidFill>
                  <a:srgbClr val="000066"/>
                </a:solidFill>
                <a:cs typeface="+mn-cs"/>
              </a:rPr>
              <a:t>Reuse of standard V6 data lifecycle to manage Web Services 				lifecycle</a:t>
            </a:r>
          </a:p>
          <a:p>
            <a:pPr algn="l">
              <a:buFont typeface="Arial" pitchFamily="34" charset="0"/>
              <a:buChar char="•"/>
              <a:defRPr/>
            </a:pPr>
            <a:r>
              <a:rPr lang="en-US" sz="1800" b="1" dirty="0">
                <a:solidFill>
                  <a:srgbClr val="000066"/>
                </a:solidFill>
                <a:cs typeface="+mn-cs"/>
              </a:rPr>
              <a:t>Service Statelessness:	</a:t>
            </a:r>
            <a:r>
              <a:rPr lang="en-US" sz="1400" b="1" dirty="0">
                <a:solidFill>
                  <a:srgbClr val="000066"/>
                </a:solidFill>
                <a:cs typeface="+mn-cs"/>
              </a:rPr>
              <a:t>No state is kept in memory between services calls.                    				Results are independent of the order of calls.</a:t>
            </a:r>
          </a:p>
          <a:p>
            <a:pPr algn="l">
              <a:buFont typeface="Arial" pitchFamily="34" charset="0"/>
              <a:buChar char="•"/>
              <a:defRPr/>
            </a:pPr>
            <a:r>
              <a:rPr lang="en-US" sz="1800" b="1" dirty="0">
                <a:solidFill>
                  <a:srgbClr val="000066"/>
                </a:solidFill>
                <a:cs typeface="+mn-cs"/>
              </a:rPr>
              <a:t>Service Usability: 	</a:t>
            </a:r>
            <a:r>
              <a:rPr lang="en-US" sz="1400" b="1" dirty="0">
                <a:solidFill>
                  <a:srgbClr val="000066"/>
                </a:solidFill>
                <a:cs typeface="+mn-cs"/>
              </a:rPr>
              <a:t>Through Web Services fault management and use of WS-Reliable 			Messaging Support provided by web app server</a:t>
            </a:r>
          </a:p>
          <a:p>
            <a:pPr algn="l">
              <a:buFont typeface="Arial" pitchFamily="34" charset="0"/>
              <a:buChar char="•"/>
              <a:defRPr/>
            </a:pPr>
            <a:r>
              <a:rPr lang="en-US" sz="1800" b="1" dirty="0">
                <a:solidFill>
                  <a:srgbClr val="000066"/>
                </a:solidFill>
                <a:cs typeface="+mn-cs"/>
              </a:rPr>
              <a:t>  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_v2003_14_fqx">
  <a:themeElements>
    <a:clrScheme name="ppt_v2003_14_fqx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pt_v2003_14_fqx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36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fr-FR" sz="1200" b="0" i="0" u="none" strike="noStrike" cap="none" normalizeH="0" baseline="0" smtClean="0">
            <a:ln>
              <a:noFill/>
            </a:ln>
            <a:solidFill>
              <a:srgbClr val="120C8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36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fr-FR" sz="1200" b="0" i="0" u="none" strike="noStrike" cap="none" normalizeH="0" baseline="0" smtClean="0">
            <a:ln>
              <a:noFill/>
            </a:ln>
            <a:solidFill>
              <a:srgbClr val="120C8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_v2003_14_fqx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v2003_14_fqx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v2003_14_fqx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v2003_14_fqx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v2003_14_fqx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v2003_14_fqx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v2003_14_fqx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v2003_14_fqx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v2003_14_fqx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v2003_14_fqx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v2003_14_fqx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v2003_14_fqx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45035</TotalTime>
  <Words>1796</Words>
  <Application>Microsoft PowerPoint</Application>
  <PresentationFormat>Présentation à l'écran (4:3)</PresentationFormat>
  <Paragraphs>280</Paragraphs>
  <Slides>19</Slides>
  <Notes>18</Notes>
  <HiddenSlides>1</HiddenSlides>
  <MMClips>0</MMClips>
  <ScaleCrop>false</ScaleCrop>
  <HeadingPairs>
    <vt:vector size="6" baseType="variant">
      <vt:variant>
        <vt:lpstr>Modèle de conception</vt:lpstr>
      </vt:variant>
      <vt:variant>
        <vt:i4>1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19</vt:i4>
      </vt:variant>
    </vt:vector>
  </HeadingPairs>
  <TitlesOfParts>
    <vt:vector size="22" baseType="lpstr">
      <vt:lpstr>ppt_v2003_14_fqx</vt:lpstr>
      <vt:lpstr>PhotoImpact</vt:lpstr>
      <vt:lpstr>Worksheet</vt:lpstr>
      <vt:lpstr>V6 Openness for Enterprise Integration Concepts and Overview</vt:lpstr>
      <vt:lpstr>Owner and Revision History</vt:lpstr>
      <vt:lpstr>Learning Objectives</vt:lpstr>
      <vt:lpstr>V6 PLM Openness  </vt:lpstr>
      <vt:lpstr>What Makes V6 an Open Platform?</vt:lpstr>
      <vt:lpstr>1. What is SOA ?</vt:lpstr>
      <vt:lpstr>1. What is a Web Service ?</vt:lpstr>
      <vt:lpstr>1. V6 SOA: Overview</vt:lpstr>
      <vt:lpstr>1. V6 SOA: Fundamentals Highlights</vt:lpstr>
      <vt:lpstr>1. V6 SOA: Web Services</vt:lpstr>
      <vt:lpstr>1. V6 SOA: Web Services, V6R2009x Examples</vt:lpstr>
      <vt:lpstr>2. V6 Compliance to IT Standards</vt:lpstr>
      <vt:lpstr>3. V6 Support of Open Standard &amp; Industry Formats</vt:lpstr>
      <vt:lpstr>4. V6 MultiCAD Integration</vt:lpstr>
      <vt:lpstr>5. V6 PLM Extensibility &amp; Customization Model</vt:lpstr>
      <vt:lpstr>6. V6 Integrated Development Environment</vt:lpstr>
      <vt:lpstr>7. Integrating V6 with External Systems </vt:lpstr>
      <vt:lpstr>7. Integrating V6 with External Systems </vt:lpstr>
      <vt:lpstr>Thank you!</vt:lpstr>
    </vt:vector>
  </TitlesOfParts>
  <Company>Dassault Systemes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V6 Openness for Enterprise Integration  </dc:title>
  <dc:creator>ENOVIA</dc:creator>
  <cp:lastModifiedBy>Michael Finocchiaro</cp:lastModifiedBy>
  <cp:revision>1038</cp:revision>
  <dcterms:created xsi:type="dcterms:W3CDTF">2009-02-22T13:42:18Z</dcterms:created>
  <dcterms:modified xsi:type="dcterms:W3CDTF">2009-02-22T13:55:18Z</dcterms:modified>
</cp:coreProperties>
</file>